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35"/>
  </p:notesMasterIdLst>
  <p:handoutMasterIdLst>
    <p:handoutMasterId r:id="rId36"/>
  </p:handoutMasterIdLst>
  <p:sldIdLst>
    <p:sldId id="256" r:id="rId3"/>
    <p:sldId id="259" r:id="rId4"/>
    <p:sldId id="795" r:id="rId5"/>
    <p:sldId id="260" r:id="rId6"/>
    <p:sldId id="793" r:id="rId7"/>
    <p:sldId id="270" r:id="rId8"/>
    <p:sldId id="310" r:id="rId9"/>
    <p:sldId id="798" r:id="rId10"/>
    <p:sldId id="265" r:id="rId11"/>
    <p:sldId id="263" r:id="rId12"/>
    <p:sldId id="789" r:id="rId13"/>
    <p:sldId id="792" r:id="rId14"/>
    <p:sldId id="815" r:id="rId15"/>
    <p:sldId id="791" r:id="rId16"/>
    <p:sldId id="816" r:id="rId17"/>
    <p:sldId id="796" r:id="rId18"/>
    <p:sldId id="797" r:id="rId19"/>
    <p:sldId id="300" r:id="rId20"/>
    <p:sldId id="267" r:id="rId21"/>
    <p:sldId id="808" r:id="rId22"/>
    <p:sldId id="809" r:id="rId23"/>
    <p:sldId id="810" r:id="rId24"/>
    <p:sldId id="811" r:id="rId25"/>
    <p:sldId id="812" r:id="rId26"/>
    <p:sldId id="813" r:id="rId27"/>
    <p:sldId id="814" r:id="rId28"/>
    <p:sldId id="264" r:id="rId29"/>
    <p:sldId id="297" r:id="rId30"/>
    <p:sldId id="298" r:id="rId31"/>
    <p:sldId id="299" r:id="rId32"/>
    <p:sldId id="280" r:id="rId33"/>
    <p:sldId id="275" r:id="rId34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37"/>
      <p:bold r:id="rId38"/>
      <p:italic r:id="rId39"/>
      <p:boldItalic r:id="rId40"/>
    </p:embeddedFont>
    <p:embeddedFont>
      <p:font typeface="Lato" panose="020F0502020204030203" pitchFamily="34" charset="0"/>
      <p:regular r:id="rId41"/>
      <p:bold r:id="rId42"/>
      <p:italic r:id="rId43"/>
      <p:boldItalic r:id="rId44"/>
    </p:embeddedFont>
    <p:embeddedFont>
      <p:font typeface="Open Sans" panose="020B0606030504020204" pitchFamily="34" charset="0"/>
      <p:regular r:id="rId45"/>
      <p:bold r:id="rId46"/>
      <p:italic r:id="rId47"/>
      <p:boldItalic r:id="rId48"/>
    </p:embeddedFont>
    <p:embeddedFont>
      <p:font typeface="Poppins" panose="00000500000000000000" pitchFamily="2" charset="0"/>
      <p:regular r:id="rId49"/>
      <p:bold r:id="rId50"/>
      <p:italic r:id="rId51"/>
      <p:boldItalic r:id="rId52"/>
    </p:embeddedFont>
    <p:embeddedFont>
      <p:font typeface="Poppins ExtraLight" panose="00000300000000000000" pitchFamily="2" charset="0"/>
      <p:regular r:id="rId53"/>
      <p:bold r:id="rId54"/>
      <p:italic r:id="rId55"/>
      <p:boldItalic r:id="rId56"/>
    </p:embeddedFont>
    <p:embeddedFont>
      <p:font typeface="Poppins Light" panose="00000400000000000000" pitchFamily="2" charset="0"/>
      <p:regular r:id="rId57"/>
      <p:bold r:id="rId58"/>
      <p:italic r:id="rId59"/>
      <p:boldItalic r:id="rId60"/>
    </p:embeddedFont>
    <p:embeddedFont>
      <p:font typeface="Poppins Medium" panose="00000600000000000000" pitchFamily="2" charset="0"/>
      <p:regular r:id="rId61"/>
      <p:italic r:id="rId62"/>
    </p:embeddedFont>
    <p:embeddedFont>
      <p:font typeface="Poppins SemiBold" panose="00000700000000000000" pitchFamily="2" charset="0"/>
      <p:regular r:id="rId63"/>
      <p:bold r:id="rId64"/>
      <p:italic r:id="rId65"/>
      <p:boldItalic r:id="rId66"/>
    </p:embeddedFont>
    <p:embeddedFont>
      <p:font typeface="Proxima Nova" panose="020B0604020202020204" charset="0"/>
      <p:regular r:id="rId67"/>
      <p:bold r:id="rId68"/>
      <p:italic r:id="rId69"/>
      <p:boldItalic r:id="rId70"/>
    </p:embeddedFont>
    <p:embeddedFont>
      <p:font typeface="Tenorite" panose="00000500000000000000" pitchFamily="2" charset="0"/>
      <p:regular r:id="rId71"/>
      <p:bold r:id="rId72"/>
      <p:italic r:id="rId73"/>
      <p:boldItalic r:id="rId74"/>
    </p:embeddedFont>
    <p:embeddedFont>
      <p:font typeface="Wingdings 3" panose="05040102010807070707" pitchFamily="18" charset="2"/>
      <p:regular r:id="rId7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F954A4D6-8444-442B-9C31-C3025B89B50E}">
          <p14:sldIdLst>
            <p14:sldId id="256"/>
          </p14:sldIdLst>
        </p14:section>
        <p14:section name="Diagnostic Approach" id="{A57240DC-2B33-4A56-93CF-8DA9C1C19BD2}">
          <p14:sldIdLst>
            <p14:sldId id="259"/>
            <p14:sldId id="795"/>
            <p14:sldId id="260"/>
          </p14:sldIdLst>
        </p14:section>
        <p14:section name="Executive Summary" id="{B6B7085D-9C68-4623-BA5B-7973696626BF}">
          <p14:sldIdLst>
            <p14:sldId id="793"/>
            <p14:sldId id="270"/>
            <p14:sldId id="310"/>
            <p14:sldId id="798"/>
          </p14:sldIdLst>
        </p14:section>
        <p14:section name="Function Wise Diagnosis" id="{D0E1F70B-E0B7-4FB3-8056-4EAB9E0128F1}">
          <p14:sldIdLst>
            <p14:sldId id="265"/>
            <p14:sldId id="263"/>
            <p14:sldId id="789"/>
            <p14:sldId id="792"/>
            <p14:sldId id="815"/>
            <p14:sldId id="791"/>
            <p14:sldId id="816"/>
            <p14:sldId id="796"/>
            <p14:sldId id="797"/>
          </p14:sldIdLst>
        </p14:section>
        <p14:section name="Proposed Intervention" id="{EBA0C56C-A450-49E8-B51B-5D0A454AD974}">
          <p14:sldIdLst>
            <p14:sldId id="300"/>
            <p14:sldId id="267"/>
            <p14:sldId id="808"/>
            <p14:sldId id="809"/>
            <p14:sldId id="810"/>
            <p14:sldId id="811"/>
            <p14:sldId id="812"/>
            <p14:sldId id="813"/>
            <p14:sldId id="814"/>
            <p14:sldId id="264"/>
            <p14:sldId id="297"/>
            <p14:sldId id="298"/>
            <p14:sldId id="299"/>
          </p14:sldIdLst>
        </p14:section>
        <p14:section name="Untitled Section" id="{A22B9AEE-D903-45A9-B319-7F4297860BDB}">
          <p14:sldIdLst>
            <p14:sldId id="280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394867"/>
    <a:srgbClr val="C8D1E4"/>
    <a:srgbClr val="2F978C"/>
    <a:srgbClr val="D1E7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31BD7B-FC15-43DB-9D9E-8A7D184E7973}">
  <a:tblStyle styleId="{5D31BD7B-FC15-43DB-9D9E-8A7D184E79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2" d="100"/>
          <a:sy n="122" d="100"/>
        </p:scale>
        <p:origin x="32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4" d="100"/>
          <a:sy n="74" d="100"/>
        </p:scale>
        <p:origin x="297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63" Type="http://schemas.openxmlformats.org/officeDocument/2006/relationships/font" Target="fonts/font27.fntdata"/><Relationship Id="rId68" Type="http://schemas.openxmlformats.org/officeDocument/2006/relationships/font" Target="fonts/font32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openxmlformats.org/officeDocument/2006/relationships/font" Target="fonts/font22.fntdata"/><Relationship Id="rId66" Type="http://schemas.openxmlformats.org/officeDocument/2006/relationships/font" Target="fonts/font30.fntdata"/><Relationship Id="rId74" Type="http://schemas.openxmlformats.org/officeDocument/2006/relationships/font" Target="fonts/font38.fntdata"/><Relationship Id="rId79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font" Target="fonts/font25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font" Target="fonts/font20.fntdata"/><Relationship Id="rId64" Type="http://schemas.openxmlformats.org/officeDocument/2006/relationships/font" Target="fonts/font28.fntdata"/><Relationship Id="rId69" Type="http://schemas.openxmlformats.org/officeDocument/2006/relationships/font" Target="fonts/font33.fntdata"/><Relationship Id="rId77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5.fntdata"/><Relationship Id="rId72" Type="http://schemas.openxmlformats.org/officeDocument/2006/relationships/font" Target="fonts/font3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59" Type="http://schemas.openxmlformats.org/officeDocument/2006/relationships/font" Target="fonts/font23.fntdata"/><Relationship Id="rId67" Type="http://schemas.openxmlformats.org/officeDocument/2006/relationships/font" Target="fonts/font31.fntdata"/><Relationship Id="rId20" Type="http://schemas.openxmlformats.org/officeDocument/2006/relationships/slide" Target="slides/slide18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62" Type="http://schemas.openxmlformats.org/officeDocument/2006/relationships/font" Target="fonts/font26.fntdata"/><Relationship Id="rId70" Type="http://schemas.openxmlformats.org/officeDocument/2006/relationships/font" Target="fonts/font34.fntdata"/><Relationship Id="rId75" Type="http://schemas.openxmlformats.org/officeDocument/2006/relationships/font" Target="fonts/font3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49" Type="http://schemas.openxmlformats.org/officeDocument/2006/relationships/font" Target="fonts/font13.fntdata"/><Relationship Id="rId57" Type="http://schemas.openxmlformats.org/officeDocument/2006/relationships/font" Target="fonts/font21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60" Type="http://schemas.openxmlformats.org/officeDocument/2006/relationships/font" Target="fonts/font24.fntdata"/><Relationship Id="rId65" Type="http://schemas.openxmlformats.org/officeDocument/2006/relationships/font" Target="fonts/font29.fntdata"/><Relationship Id="rId73" Type="http://schemas.openxmlformats.org/officeDocument/2006/relationships/font" Target="fonts/font37.fntdata"/><Relationship Id="rId78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3.fntdata"/><Relationship Id="rId34" Type="http://schemas.openxmlformats.org/officeDocument/2006/relationships/slide" Target="slides/slide32.xml"/><Relationship Id="rId50" Type="http://schemas.openxmlformats.org/officeDocument/2006/relationships/font" Target="fonts/font14.fntdata"/><Relationship Id="rId55" Type="http://schemas.openxmlformats.org/officeDocument/2006/relationships/font" Target="fonts/font19.fntdata"/><Relationship Id="rId76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font" Target="fonts/font35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3DC3AA9-14DF-45C6-96DD-1294FA468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FA0A1A-89B2-4132-BC6C-5C07F40A31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FD1489-B097-4C83-9D7A-A111D7781CFF}" type="datetimeFigureOut">
              <a:rPr lang="en-AE" smtClean="0"/>
              <a:t>07/11/2023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0E6649-E909-49FE-B19D-7A00E64B72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E40383-73BA-4108-B778-495D64BFA2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33315-989F-4A77-8BFA-6E39CC103AB9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8053352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b0f9523dd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b0f9523dd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75265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b0f9523dd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b0f9523dd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82096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b0f9523dd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b0f9523dd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2339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b0f9523dd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b0f9523dd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17199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b0f9523dd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b0f9523dd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3650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b0f9523dd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b0f9523dd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POC -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28686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b0f9523dd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b0f9523dd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POC -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9299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b0f9523dd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db0f9523dd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42320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579a221b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579a221ba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579a221b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579a221ba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651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d0c7d16c6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d0c7d16c6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579a221b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579a221ba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55712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579a221b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579a221ba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8073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579a221b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579a221ba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46362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579a221b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579a221ba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7568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579a221b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579a221ba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86317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579a221b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579a221ba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18295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b0f9523dd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db0f9523dd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b0f9523dd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db0f9523dd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15203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db0f9523dd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db0f9523dd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77b0989705_1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77b0989705_1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latin typeface="Tenorite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i="1" dirty="0">
              <a:latin typeface="Tenorite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1910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77b0989705_1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77b0989705_1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="1" i="1" dirty="0">
              <a:solidFill>
                <a:schemeClr val="tx1"/>
              </a:solidFill>
              <a:latin typeface="Tenorite" panose="000005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latin typeface="Tenorite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i="1" dirty="0">
              <a:latin typeface="Tenorite" panose="00000500000000000000" pitchFamily="2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579a221b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5579a221b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3074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579a221b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5579a221b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57917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65765-75C1-445F-8F2B-74A050499A5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397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b0f9523dd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b0f9523dd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0200" y="448056"/>
            <a:ext cx="5621700" cy="18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492240" y="2057400"/>
            <a:ext cx="1945500" cy="56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0" y="2830075"/>
            <a:ext cx="9144000" cy="2313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0F06B6-2025-40D9-8AC7-1A7F0E1E673B}"/>
              </a:ext>
            </a:extLst>
          </p:cNvPr>
          <p:cNvCxnSpPr/>
          <p:nvPr userDrawn="1"/>
        </p:nvCxnSpPr>
        <p:spPr>
          <a:xfrm>
            <a:off x="84221" y="126332"/>
            <a:ext cx="8891337" cy="0"/>
          </a:xfrm>
          <a:prstGeom prst="line">
            <a:avLst/>
          </a:prstGeom>
          <a:ln w="47625" cmpd="thinThick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2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" name="Google Shape;90;p17">
            <a:extLst>
              <a:ext uri="{FF2B5EF4-FFF2-40B4-BE49-F238E27FC236}">
                <a16:creationId xmlns:a16="http://schemas.microsoft.com/office/drawing/2014/main" id="{1D7E4ADF-6864-447F-960D-75D705DEF3DF}"/>
              </a:ext>
            </a:extLst>
          </p:cNvPr>
          <p:cNvCxnSpPr>
            <a:cxnSpLocks/>
          </p:cNvCxnSpPr>
          <p:nvPr userDrawn="1"/>
        </p:nvCxnSpPr>
        <p:spPr>
          <a:xfrm flipH="1">
            <a:off x="348917" y="4976104"/>
            <a:ext cx="8518357" cy="0"/>
          </a:xfrm>
          <a:prstGeom prst="straightConnector1">
            <a:avLst/>
          </a:prstGeom>
          <a:noFill/>
          <a:ln w="44450" cap="flat" cmpd="thickThin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ctrTitle"/>
          </p:nvPr>
        </p:nvSpPr>
        <p:spPr>
          <a:xfrm>
            <a:off x="710200" y="812500"/>
            <a:ext cx="4390500" cy="8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1"/>
          </p:nvPr>
        </p:nvSpPr>
        <p:spPr>
          <a:xfrm>
            <a:off x="710200" y="1657900"/>
            <a:ext cx="43905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19"/>
          <p:cNvSpPr>
            <a:spLocks noGrp="1"/>
          </p:cNvSpPr>
          <p:nvPr>
            <p:ph type="pic" idx="2"/>
          </p:nvPr>
        </p:nvSpPr>
        <p:spPr>
          <a:xfrm>
            <a:off x="5321925" y="0"/>
            <a:ext cx="3822000" cy="5143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9" name="Google Shape;99;p19"/>
          <p:cNvCxnSpPr>
            <a:cxnSpLocks/>
          </p:cNvCxnSpPr>
          <p:nvPr/>
        </p:nvCxnSpPr>
        <p:spPr>
          <a:xfrm>
            <a:off x="167850" y="228600"/>
            <a:ext cx="0" cy="4677508"/>
          </a:xfrm>
          <a:prstGeom prst="straightConnector1">
            <a:avLst/>
          </a:prstGeom>
          <a:noFill/>
          <a:ln w="44450" cap="flat" cmpd="thinThick">
            <a:solidFill>
              <a:srgbClr val="394867">
                <a:alpha val="70000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" name="Google Shape;102;p20"/>
          <p:cNvCxnSpPr/>
          <p:nvPr/>
        </p:nvCxnSpPr>
        <p:spPr>
          <a:xfrm rot="10800000">
            <a:off x="-18750" y="167579"/>
            <a:ext cx="918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20"/>
          <p:cNvCxnSpPr/>
          <p:nvPr/>
        </p:nvCxnSpPr>
        <p:spPr>
          <a:xfrm>
            <a:off x="167850" y="-36900"/>
            <a:ext cx="0" cy="521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20"/>
          <p:cNvCxnSpPr/>
          <p:nvPr/>
        </p:nvCxnSpPr>
        <p:spPr>
          <a:xfrm rot="10800000">
            <a:off x="-18750" y="4976104"/>
            <a:ext cx="918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20"/>
          <p:cNvCxnSpPr/>
          <p:nvPr/>
        </p:nvCxnSpPr>
        <p:spPr>
          <a:xfrm>
            <a:off x="8976150" y="-36900"/>
            <a:ext cx="0" cy="521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Google Shape;107;p21"/>
          <p:cNvCxnSpPr/>
          <p:nvPr/>
        </p:nvCxnSpPr>
        <p:spPr>
          <a:xfrm rot="10800000">
            <a:off x="-18750" y="167579"/>
            <a:ext cx="918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21"/>
          <p:cNvCxnSpPr/>
          <p:nvPr/>
        </p:nvCxnSpPr>
        <p:spPr>
          <a:xfrm>
            <a:off x="8976150" y="-36900"/>
            <a:ext cx="0" cy="521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66148562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F399B-9827-8C4F-513A-8BF85BB8A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BA90CE-08DE-D559-66CD-7C87FBC0B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17A8D-A91B-1A91-99A2-DA81C7716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F0AB4-CF0D-4B8E-9BFD-11397E89EF13}" type="datetimeFigureOut">
              <a:rPr lang="en-IN" smtClean="0"/>
              <a:t>07-11-2023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6B76D-C9A6-544A-1CC9-C908B28FD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F9079-7010-2522-1C38-A9D63A9E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04A47-BE2F-4F89-911E-A99691DD2C0A}" type="slidenum">
              <a:rPr lang="en-IN" smtClean="0"/>
              <a:t>‹#›</a:t>
            </a:fld>
            <a:endParaRPr lang="en-IN"/>
          </a:p>
        </p:txBody>
      </p:sp>
      <p:pic>
        <p:nvPicPr>
          <p:cNvPr id="7" name="image1.png">
            <a:extLst>
              <a:ext uri="{FF2B5EF4-FFF2-40B4-BE49-F238E27FC236}">
                <a16:creationId xmlns:a16="http://schemas.microsoft.com/office/drawing/2014/main" id="{F2268023-4E84-279D-6012-DC581F8F1915}"/>
              </a:ext>
            </a:extLst>
          </p:cNvPr>
          <p:cNvPicPr/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trans="100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72914" y="0"/>
            <a:ext cx="871086" cy="62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09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0200" y="2641600"/>
            <a:ext cx="3555000" cy="148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0200" y="2223625"/>
            <a:ext cx="6849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i="1">
                <a:solidFill>
                  <a:schemeClr val="dk2"/>
                </a:solidFill>
                <a:latin typeface="Poppins ExtraLight"/>
                <a:ea typeface="Poppins ExtraLight"/>
                <a:cs typeface="Poppins ExtraLight"/>
                <a:sym typeface="Poppins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0200" y="4121800"/>
            <a:ext cx="3555000" cy="4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>
            <a:spLocks noGrp="1"/>
          </p:cNvSpPr>
          <p:nvPr>
            <p:ph type="pic" idx="3"/>
          </p:nvPr>
        </p:nvSpPr>
        <p:spPr>
          <a:xfrm flipH="1">
            <a:off x="2376597" y="0"/>
            <a:ext cx="67674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1058900" y="3169075"/>
            <a:ext cx="7374900" cy="6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7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1058900" y="3825475"/>
            <a:ext cx="7374900" cy="54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754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412600" y="678125"/>
            <a:ext cx="4021200" cy="19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>
            <a:spLocks noGrp="1"/>
          </p:cNvSpPr>
          <p:nvPr>
            <p:ph type="pic" idx="2"/>
          </p:nvPr>
        </p:nvSpPr>
        <p:spPr>
          <a:xfrm>
            <a:off x="0" y="0"/>
            <a:ext cx="3971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body" idx="1"/>
          </p:nvPr>
        </p:nvSpPr>
        <p:spPr>
          <a:xfrm>
            <a:off x="720000" y="1570575"/>
            <a:ext cx="4047000" cy="21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-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1729950" y="4129600"/>
            <a:ext cx="5684100" cy="474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Poppins"/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1370081" y="1552700"/>
            <a:ext cx="2585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2"/>
          </p:nvPr>
        </p:nvSpPr>
        <p:spPr>
          <a:xfrm>
            <a:off x="5197487" y="1552700"/>
            <a:ext cx="2585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1370075" y="1870100"/>
            <a:ext cx="2585100" cy="52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3"/>
          </p:nvPr>
        </p:nvSpPr>
        <p:spPr>
          <a:xfrm>
            <a:off x="5197475" y="1870100"/>
            <a:ext cx="2585100" cy="52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title" idx="4"/>
          </p:nvPr>
        </p:nvSpPr>
        <p:spPr>
          <a:xfrm>
            <a:off x="1370081" y="3077200"/>
            <a:ext cx="2585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 idx="5"/>
          </p:nvPr>
        </p:nvSpPr>
        <p:spPr>
          <a:xfrm>
            <a:off x="5197487" y="3077200"/>
            <a:ext cx="2585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6"/>
          </p:nvPr>
        </p:nvSpPr>
        <p:spPr>
          <a:xfrm>
            <a:off x="1370075" y="3394600"/>
            <a:ext cx="2585100" cy="52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7"/>
          </p:nvPr>
        </p:nvSpPr>
        <p:spPr>
          <a:xfrm>
            <a:off x="5197476" y="3394600"/>
            <a:ext cx="2585100" cy="52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4" name="Google Shape;90;p17">
            <a:extLst>
              <a:ext uri="{FF2B5EF4-FFF2-40B4-BE49-F238E27FC236}">
                <a16:creationId xmlns:a16="http://schemas.microsoft.com/office/drawing/2014/main" id="{AAAFEDA8-0E7B-4AB4-9700-CFFD57AB37A9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400" y="4972573"/>
            <a:ext cx="8833338" cy="0"/>
          </a:xfrm>
          <a:prstGeom prst="straightConnector1">
            <a:avLst/>
          </a:prstGeom>
          <a:noFill/>
          <a:ln w="44450" cap="flat" cmpd="thickThin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" name="Google Shape;90;p17">
            <a:extLst>
              <a:ext uri="{FF2B5EF4-FFF2-40B4-BE49-F238E27FC236}">
                <a16:creationId xmlns:a16="http://schemas.microsoft.com/office/drawing/2014/main" id="{D4A25169-FD59-4808-9094-C0C644F688F0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400" y="4972573"/>
            <a:ext cx="8833338" cy="0"/>
          </a:xfrm>
          <a:prstGeom prst="straightConnector1">
            <a:avLst/>
          </a:prstGeom>
          <a:noFill/>
          <a:ln w="44450" cap="flat" cmpd="thickThin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1" r:id="rId8"/>
    <p:sldLayoutId id="2147483662" r:id="rId9"/>
    <p:sldLayoutId id="2147483664" r:id="rId10"/>
    <p:sldLayoutId id="2147483665" r:id="rId11"/>
    <p:sldLayoutId id="2147483666" r:id="rId12"/>
    <p:sldLayoutId id="2147483667" r:id="rId13"/>
    <p:sldLayoutId id="2147483675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image" Target="../media/image33.png"/><Relationship Id="rId4" Type="http://schemas.openxmlformats.org/officeDocument/2006/relationships/hyperlink" Target="http://www.flipcarbon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23.emf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t="27846" b="27846"/>
          <a:stretch/>
        </p:blipFill>
        <p:spPr>
          <a:xfrm>
            <a:off x="0" y="2517592"/>
            <a:ext cx="9144004" cy="270107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120" name="Google Shape;120;p25"/>
          <p:cNvSpPr txBox="1">
            <a:spLocks noGrp="1"/>
          </p:cNvSpPr>
          <p:nvPr>
            <p:ph type="ctrTitle"/>
          </p:nvPr>
        </p:nvSpPr>
        <p:spPr>
          <a:xfrm>
            <a:off x="680663" y="812132"/>
            <a:ext cx="3266814" cy="11772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oppins SemiBold" panose="00000700000000000000" pitchFamily="2" charset="0"/>
                <a:cs typeface="Poppins SemiBold" panose="00000700000000000000" pitchFamily="2" charset="0"/>
              </a:rPr>
              <a:t>Diagnostics Analysis</a:t>
            </a:r>
          </a:p>
        </p:txBody>
      </p:sp>
      <p:sp>
        <p:nvSpPr>
          <p:cNvPr id="121" name="Google Shape;121;p25"/>
          <p:cNvSpPr txBox="1">
            <a:spLocks noGrp="1"/>
          </p:cNvSpPr>
          <p:nvPr>
            <p:ph type="subTitle" idx="1"/>
          </p:nvPr>
        </p:nvSpPr>
        <p:spPr>
          <a:xfrm>
            <a:off x="680663" y="2034844"/>
            <a:ext cx="1945500" cy="3318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latin typeface="Century Gothic" panose="020B0502020202020204" pitchFamily="34" charset="0"/>
              </a:rPr>
              <a:t>The Flipcarbon Way!</a:t>
            </a:r>
            <a:endParaRPr b="1" i="1" dirty="0"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6DEED1-0C26-483A-B9DB-39AD9C12A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7610" y="194153"/>
            <a:ext cx="1042315" cy="7373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A92514-168D-41BB-93BC-AF9AA18FFC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1883" b="-5574"/>
          <a:stretch/>
        </p:blipFill>
        <p:spPr>
          <a:xfrm>
            <a:off x="3096000" y="1543871"/>
            <a:ext cx="1476000" cy="8096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2976257" y="1328507"/>
            <a:ext cx="1416959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Diagnosis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06" name="Google Shape;206;p32"/>
          <p:cNvSpPr txBox="1">
            <a:spLocks noGrp="1"/>
          </p:cNvSpPr>
          <p:nvPr>
            <p:ph type="title" idx="2"/>
          </p:nvPr>
        </p:nvSpPr>
        <p:spPr>
          <a:xfrm>
            <a:off x="6754224" y="1317891"/>
            <a:ext cx="14184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Prognosis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3"/>
          </p:nvPr>
        </p:nvSpPr>
        <p:spPr>
          <a:xfrm>
            <a:off x="5570059" y="1958998"/>
            <a:ext cx="3427200" cy="28447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Strategic planning with GTM strategy, talent strategy and financial strategy cascading to functional goals and individual goals to ensure people are engaged with it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A strategic planning exercise will lead to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Financial planning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which can create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visibility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 on Revenues, Profit, cash flows, CAPEX, OPEX &amp; talent requirements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An AOP with the right building block cascading to monthly targets for each function and its alignment to business goals is the key to drive the organization growth.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/>
              </a:solidFill>
              <a:latin typeface="Tenorite" panose="00000500000000000000" pitchFamily="2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/>
              </a:solidFill>
              <a:latin typeface="Tenorite" panose="00000500000000000000" pitchFamily="2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/>
              </a:solidFill>
              <a:latin typeface="Tenorite" panose="00000500000000000000" pitchFamily="2" charset="0"/>
            </a:endParaRPr>
          </a:p>
        </p:txBody>
      </p:sp>
      <p:sp>
        <p:nvSpPr>
          <p:cNvPr id="50" name="Google Shape;210;p32">
            <a:extLst>
              <a:ext uri="{FF2B5EF4-FFF2-40B4-BE49-F238E27FC236}">
                <a16:creationId xmlns:a16="http://schemas.microsoft.com/office/drawing/2014/main" id="{DDAA4118-35A8-4188-9875-4B8AA2A3D6BB}"/>
              </a:ext>
            </a:extLst>
          </p:cNvPr>
          <p:cNvSpPr txBox="1">
            <a:spLocks/>
          </p:cNvSpPr>
          <p:nvPr/>
        </p:nvSpPr>
        <p:spPr>
          <a:xfrm>
            <a:off x="1828802" y="1967337"/>
            <a:ext cx="3427534" cy="2836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There is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no defined and documented strategy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which is communicated across the organization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Proper understanding on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V-M-V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and its cognizance in organization required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There is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no clear 3-5 years revenue plan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defined with year-on-year targets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Lack of GTM strategy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and org structure to drive business development.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Management understands the importance of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Annual Operating plan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, however the same has to be optimized, tracked regularly, and entrenched in the operations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sz="1200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96D4774-C828-4048-9CAF-2D5009D36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7003" y="193251"/>
            <a:ext cx="1165539" cy="824474"/>
          </a:xfrm>
          <a:prstGeom prst="rect">
            <a:avLst/>
          </a:prstGeom>
        </p:spPr>
      </p:pic>
      <p:sp>
        <p:nvSpPr>
          <p:cNvPr id="32" name="Google Shape;205;p32">
            <a:extLst>
              <a:ext uri="{FF2B5EF4-FFF2-40B4-BE49-F238E27FC236}">
                <a16:creationId xmlns:a16="http://schemas.microsoft.com/office/drawing/2014/main" id="{040FCF54-9E80-4781-A3EA-93EEBD2D808A}"/>
              </a:ext>
            </a:extLst>
          </p:cNvPr>
          <p:cNvSpPr txBox="1">
            <a:spLocks/>
          </p:cNvSpPr>
          <p:nvPr/>
        </p:nvSpPr>
        <p:spPr>
          <a:xfrm>
            <a:off x="218959" y="163357"/>
            <a:ext cx="498560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Finance Observation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583DBBA-A3B9-4345-AADB-090D9836037D}"/>
              </a:ext>
            </a:extLst>
          </p:cNvPr>
          <p:cNvCxnSpPr/>
          <p:nvPr/>
        </p:nvCxnSpPr>
        <p:spPr>
          <a:xfrm>
            <a:off x="5413197" y="2223448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1F7EC70-D530-4819-9529-6C8A04722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4737" y="516896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ABD2AA-ADF4-4305-93D6-E6FEC2B6D00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463424" y="506280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8CB2227-A399-4E44-925A-73076D1938E5}"/>
              </a:ext>
            </a:extLst>
          </p:cNvPr>
          <p:cNvGrpSpPr/>
          <p:nvPr/>
        </p:nvGrpSpPr>
        <p:grpSpPr>
          <a:xfrm>
            <a:off x="1623494" y="1317609"/>
            <a:ext cx="648001" cy="648000"/>
            <a:chOff x="97877" y="3442678"/>
            <a:chExt cx="648001" cy="648000"/>
          </a:xfrm>
        </p:grpSpPr>
        <p:sp>
          <p:nvSpPr>
            <p:cNvPr id="42" name="Oval 69">
              <a:extLst>
                <a:ext uri="{FF2B5EF4-FFF2-40B4-BE49-F238E27FC236}">
                  <a16:creationId xmlns:a16="http://schemas.microsoft.com/office/drawing/2014/main" id="{FCFD51C1-FAD5-412F-AC7B-0B6DFE87FB4C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BBBF3508-3296-458E-8208-042EDA52A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5512" y="3592936"/>
              <a:ext cx="360000" cy="360000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64A4708-FFD4-4A00-A93A-B05221ABD165}"/>
              </a:ext>
            </a:extLst>
          </p:cNvPr>
          <p:cNvGrpSpPr/>
          <p:nvPr/>
        </p:nvGrpSpPr>
        <p:grpSpPr>
          <a:xfrm>
            <a:off x="5504473" y="1282747"/>
            <a:ext cx="648001" cy="648000"/>
            <a:chOff x="3263390" y="3442678"/>
            <a:chExt cx="648001" cy="648000"/>
          </a:xfrm>
        </p:grpSpPr>
        <p:sp>
          <p:nvSpPr>
            <p:cNvPr id="45" name="Oval 69">
              <a:extLst>
                <a:ext uri="{FF2B5EF4-FFF2-40B4-BE49-F238E27FC236}">
                  <a16:creationId xmlns:a16="http://schemas.microsoft.com/office/drawing/2014/main" id="{17E4268D-AE49-4EA0-BE2F-EE97F395DAD3}"/>
                </a:ext>
              </a:extLst>
            </p:cNvPr>
            <p:cNvSpPr/>
            <p:nvPr/>
          </p:nvSpPr>
          <p:spPr>
            <a:xfrm>
              <a:off x="3263390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C86929F-C97B-4420-8931-9B4FD76B4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1135" y="3570454"/>
              <a:ext cx="360000" cy="360000"/>
            </a:xfrm>
            <a:prstGeom prst="rect">
              <a:avLst/>
            </a:prstGeom>
          </p:spPr>
        </p:pic>
      </p:grpSp>
      <p:sp>
        <p:nvSpPr>
          <p:cNvPr id="18" name="Google Shape;205;p32">
            <a:extLst>
              <a:ext uri="{FF2B5EF4-FFF2-40B4-BE49-F238E27FC236}">
                <a16:creationId xmlns:a16="http://schemas.microsoft.com/office/drawing/2014/main" id="{1EA79B33-91EA-42F3-8FE1-DF9930990BD7}"/>
              </a:ext>
            </a:extLst>
          </p:cNvPr>
          <p:cNvSpPr txBox="1">
            <a:spLocks/>
          </p:cNvSpPr>
          <p:nvPr/>
        </p:nvSpPr>
        <p:spPr>
          <a:xfrm>
            <a:off x="149367" y="2223448"/>
            <a:ext cx="1272333" cy="965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Strategic &amp; Financial Planning </a:t>
            </a:r>
          </a:p>
        </p:txBody>
      </p:sp>
      <p:sp>
        <p:nvSpPr>
          <p:cNvPr id="19" name="Google Shape;205;p32">
            <a:extLst>
              <a:ext uri="{FF2B5EF4-FFF2-40B4-BE49-F238E27FC236}">
                <a16:creationId xmlns:a16="http://schemas.microsoft.com/office/drawing/2014/main" id="{5D35DD0F-78F4-4330-BE9D-E5D2F9AEEC99}"/>
              </a:ext>
            </a:extLst>
          </p:cNvPr>
          <p:cNvSpPr txBox="1">
            <a:spLocks/>
          </p:cNvSpPr>
          <p:nvPr/>
        </p:nvSpPr>
        <p:spPr>
          <a:xfrm>
            <a:off x="149366" y="4032143"/>
            <a:ext cx="127233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Annual Operating Plan (AOP)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/>
      <p:bldP spid="206" grpId="0"/>
      <p:bldP spid="210" grpId="0" build="p"/>
      <p:bldP spid="50" grpId="0"/>
      <p:bldP spid="18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2976257" y="1077987"/>
            <a:ext cx="1416959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Diagnosis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06" name="Google Shape;206;p32"/>
          <p:cNvSpPr txBox="1">
            <a:spLocks noGrp="1"/>
          </p:cNvSpPr>
          <p:nvPr>
            <p:ph type="title" idx="2"/>
          </p:nvPr>
        </p:nvSpPr>
        <p:spPr>
          <a:xfrm>
            <a:off x="6754224" y="1067371"/>
            <a:ext cx="14184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Prognosis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96D4774-C828-4048-9CAF-2D5009D36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7003" y="193251"/>
            <a:ext cx="1165539" cy="824474"/>
          </a:xfrm>
          <a:prstGeom prst="rect">
            <a:avLst/>
          </a:prstGeom>
        </p:spPr>
      </p:pic>
      <p:sp>
        <p:nvSpPr>
          <p:cNvPr id="32" name="Google Shape;205;p32">
            <a:extLst>
              <a:ext uri="{FF2B5EF4-FFF2-40B4-BE49-F238E27FC236}">
                <a16:creationId xmlns:a16="http://schemas.microsoft.com/office/drawing/2014/main" id="{040FCF54-9E80-4781-A3EA-93EEBD2D808A}"/>
              </a:ext>
            </a:extLst>
          </p:cNvPr>
          <p:cNvSpPr txBox="1">
            <a:spLocks/>
          </p:cNvSpPr>
          <p:nvPr/>
        </p:nvSpPr>
        <p:spPr>
          <a:xfrm>
            <a:off x="218959" y="163357"/>
            <a:ext cx="4670988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Finance Observation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583DBBA-A3B9-4345-AADB-090D9836037D}"/>
              </a:ext>
            </a:extLst>
          </p:cNvPr>
          <p:cNvCxnSpPr/>
          <p:nvPr/>
        </p:nvCxnSpPr>
        <p:spPr>
          <a:xfrm>
            <a:off x="5413197" y="1972928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1F7EC70-D530-4819-9529-6C8A04722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4737" y="266376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ABD2AA-ADF4-4305-93D6-E6FEC2B6D00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463424" y="255760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8CB2227-A399-4E44-925A-73076D1938E5}"/>
              </a:ext>
            </a:extLst>
          </p:cNvPr>
          <p:cNvGrpSpPr/>
          <p:nvPr/>
        </p:nvGrpSpPr>
        <p:grpSpPr>
          <a:xfrm>
            <a:off x="1623494" y="1067089"/>
            <a:ext cx="648001" cy="648000"/>
            <a:chOff x="97877" y="3442678"/>
            <a:chExt cx="648001" cy="648000"/>
          </a:xfrm>
        </p:grpSpPr>
        <p:sp>
          <p:nvSpPr>
            <p:cNvPr id="42" name="Oval 69">
              <a:extLst>
                <a:ext uri="{FF2B5EF4-FFF2-40B4-BE49-F238E27FC236}">
                  <a16:creationId xmlns:a16="http://schemas.microsoft.com/office/drawing/2014/main" id="{FCFD51C1-FAD5-412F-AC7B-0B6DFE87FB4C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BBBF3508-3296-458E-8208-042EDA52A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5512" y="3592936"/>
              <a:ext cx="360000" cy="360000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64A4708-FFD4-4A00-A93A-B05221ABD165}"/>
              </a:ext>
            </a:extLst>
          </p:cNvPr>
          <p:cNvGrpSpPr/>
          <p:nvPr/>
        </p:nvGrpSpPr>
        <p:grpSpPr>
          <a:xfrm>
            <a:off x="5504473" y="1032227"/>
            <a:ext cx="648001" cy="648000"/>
            <a:chOff x="3263390" y="3442678"/>
            <a:chExt cx="648001" cy="648000"/>
          </a:xfrm>
        </p:grpSpPr>
        <p:sp>
          <p:nvSpPr>
            <p:cNvPr id="45" name="Oval 69">
              <a:extLst>
                <a:ext uri="{FF2B5EF4-FFF2-40B4-BE49-F238E27FC236}">
                  <a16:creationId xmlns:a16="http://schemas.microsoft.com/office/drawing/2014/main" id="{17E4268D-AE49-4EA0-BE2F-EE97F395DAD3}"/>
                </a:ext>
              </a:extLst>
            </p:cNvPr>
            <p:cNvSpPr/>
            <p:nvPr/>
          </p:nvSpPr>
          <p:spPr>
            <a:xfrm>
              <a:off x="3263390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C86929F-C97B-4420-8931-9B4FD76B4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1135" y="3570454"/>
              <a:ext cx="360000" cy="360000"/>
            </a:xfrm>
            <a:prstGeom prst="rect">
              <a:avLst/>
            </a:prstGeom>
          </p:spPr>
        </p:pic>
      </p:grpSp>
      <p:sp>
        <p:nvSpPr>
          <p:cNvPr id="18" name="Google Shape;205;p32">
            <a:extLst>
              <a:ext uri="{FF2B5EF4-FFF2-40B4-BE49-F238E27FC236}">
                <a16:creationId xmlns:a16="http://schemas.microsoft.com/office/drawing/2014/main" id="{1EA79B33-91EA-42F3-8FE1-DF9930990BD7}"/>
              </a:ext>
            </a:extLst>
          </p:cNvPr>
          <p:cNvSpPr txBox="1">
            <a:spLocks/>
          </p:cNvSpPr>
          <p:nvPr/>
        </p:nvSpPr>
        <p:spPr>
          <a:xfrm>
            <a:off x="129822" y="2128187"/>
            <a:ext cx="127233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Financial Management </a:t>
            </a:r>
          </a:p>
        </p:txBody>
      </p:sp>
      <p:sp>
        <p:nvSpPr>
          <p:cNvPr id="22" name="Google Shape;210;p32">
            <a:extLst>
              <a:ext uri="{FF2B5EF4-FFF2-40B4-BE49-F238E27FC236}">
                <a16:creationId xmlns:a16="http://schemas.microsoft.com/office/drawing/2014/main" id="{AC46B204-369C-4630-BB14-F26064073DEB}"/>
              </a:ext>
            </a:extLst>
          </p:cNvPr>
          <p:cNvSpPr txBox="1">
            <a:spLocks/>
          </p:cNvSpPr>
          <p:nvPr/>
        </p:nvSpPr>
        <p:spPr>
          <a:xfrm>
            <a:off x="1614729" y="1865187"/>
            <a:ext cx="3605440" cy="1808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No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Updated and optimized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Finance SOPs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for recording revenue, expenditure, capex, payments, receipts, generation of MIS reports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Top Management is involved in tactical operational activities, approval for which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delays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the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overall processes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at various stages</a:t>
            </a:r>
          </a:p>
        </p:txBody>
      </p:sp>
      <p:sp>
        <p:nvSpPr>
          <p:cNvPr id="23" name="Google Shape;210;p32">
            <a:extLst>
              <a:ext uri="{FF2B5EF4-FFF2-40B4-BE49-F238E27FC236}">
                <a16:creationId xmlns:a16="http://schemas.microsoft.com/office/drawing/2014/main" id="{98D3A039-1E55-445F-B1E6-287DFA240ADD}"/>
              </a:ext>
            </a:extLst>
          </p:cNvPr>
          <p:cNvSpPr txBox="1">
            <a:spLocks/>
          </p:cNvSpPr>
          <p:nvPr/>
        </p:nvSpPr>
        <p:spPr>
          <a:xfrm>
            <a:off x="5570059" y="1865187"/>
            <a:ext cx="3187874" cy="1808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Create a </a:t>
            </a:r>
            <a:r>
              <a:rPr lang="en-US" b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complete finance &amp; accounts framework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for record keeping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Create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and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implement MIS &amp; dashboards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with special focus to standard MIS templates.</a:t>
            </a:r>
          </a:p>
        </p:txBody>
      </p:sp>
      <p:sp>
        <p:nvSpPr>
          <p:cNvPr id="25" name="Google Shape;205;p32">
            <a:extLst>
              <a:ext uri="{FF2B5EF4-FFF2-40B4-BE49-F238E27FC236}">
                <a16:creationId xmlns:a16="http://schemas.microsoft.com/office/drawing/2014/main" id="{3F91515E-38DB-4EC7-9A5B-D76550098EF5}"/>
              </a:ext>
            </a:extLst>
          </p:cNvPr>
          <p:cNvSpPr txBox="1">
            <a:spLocks/>
          </p:cNvSpPr>
          <p:nvPr/>
        </p:nvSpPr>
        <p:spPr>
          <a:xfrm>
            <a:off x="129822" y="3936363"/>
            <a:ext cx="127233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Cash Flow Forecasting &amp; Wealth Management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E76B6F8-9D3E-41FD-9582-F4791BD7F96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71378" y="2468658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Google Shape;210;p32">
            <a:extLst>
              <a:ext uri="{FF2B5EF4-FFF2-40B4-BE49-F238E27FC236}">
                <a16:creationId xmlns:a16="http://schemas.microsoft.com/office/drawing/2014/main" id="{9BF258D8-1287-4B04-A51B-B4F1F0E56D97}"/>
              </a:ext>
            </a:extLst>
          </p:cNvPr>
          <p:cNvSpPr txBox="1">
            <a:spLocks/>
          </p:cNvSpPr>
          <p:nvPr/>
        </p:nvSpPr>
        <p:spPr>
          <a:xfrm>
            <a:off x="1577996" y="3801062"/>
            <a:ext cx="3835201" cy="1065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Optimized Cash Flow Forecasting and management not in place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No proper Wealth Management in place to manage Surplus funds</a:t>
            </a:r>
          </a:p>
        </p:txBody>
      </p:sp>
      <p:sp>
        <p:nvSpPr>
          <p:cNvPr id="28" name="Google Shape;210;p32">
            <a:extLst>
              <a:ext uri="{FF2B5EF4-FFF2-40B4-BE49-F238E27FC236}">
                <a16:creationId xmlns:a16="http://schemas.microsoft.com/office/drawing/2014/main" id="{AA2F75F5-34B5-435C-A143-8861377B8DDB}"/>
              </a:ext>
            </a:extLst>
          </p:cNvPr>
          <p:cNvSpPr txBox="1">
            <a:spLocks/>
          </p:cNvSpPr>
          <p:nvPr/>
        </p:nvSpPr>
        <p:spPr>
          <a:xfrm>
            <a:off x="5558662" y="3801062"/>
            <a:ext cx="3459640" cy="1065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Critical to have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proper cash flow forecast 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and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actuals tracking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to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drive positive cashflows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. 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97EF9D6-32FC-4472-A0A7-9E043C2EED0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432390" y="2468659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5529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/>
      <p:bldP spid="206" grpId="0"/>
      <p:bldP spid="18" grpId="0"/>
      <p:bldP spid="22" grpId="0"/>
      <p:bldP spid="23" grpId="0"/>
      <p:bldP spid="25" grpId="0"/>
      <p:bldP spid="27" grpId="0"/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2976257" y="1077987"/>
            <a:ext cx="1416959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Diagnosis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06" name="Google Shape;206;p32"/>
          <p:cNvSpPr txBox="1">
            <a:spLocks noGrp="1"/>
          </p:cNvSpPr>
          <p:nvPr>
            <p:ph type="title" idx="2"/>
          </p:nvPr>
        </p:nvSpPr>
        <p:spPr>
          <a:xfrm>
            <a:off x="6754224" y="1067371"/>
            <a:ext cx="14184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Prognosis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3"/>
          </p:nvPr>
        </p:nvSpPr>
        <p:spPr>
          <a:xfrm>
            <a:off x="5570058" y="1708477"/>
            <a:ext cx="3448577" cy="1260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Important to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define weekly, monthly, quarterly &amp; annual management routines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with right analytics to drive achievement of functional as well as organizational goals. </a:t>
            </a:r>
          </a:p>
        </p:txBody>
      </p:sp>
      <p:sp>
        <p:nvSpPr>
          <p:cNvPr id="50" name="Google Shape;210;p32">
            <a:extLst>
              <a:ext uri="{FF2B5EF4-FFF2-40B4-BE49-F238E27FC236}">
                <a16:creationId xmlns:a16="http://schemas.microsoft.com/office/drawing/2014/main" id="{DDAA4118-35A8-4188-9875-4B8AA2A3D6BB}"/>
              </a:ext>
            </a:extLst>
          </p:cNvPr>
          <p:cNvSpPr txBox="1">
            <a:spLocks/>
          </p:cNvSpPr>
          <p:nvPr/>
        </p:nvSpPr>
        <p:spPr>
          <a:xfrm>
            <a:off x="1734857" y="1708478"/>
            <a:ext cx="3521479" cy="1260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Undefined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management routine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s in place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Absence of periodic and structured performance reviews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,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Review process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with the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right teams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and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proper MIS &amp; dashboards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and clear communication channels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sz="1200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96D4774-C828-4048-9CAF-2D5009D36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7003" y="193251"/>
            <a:ext cx="1165539" cy="824474"/>
          </a:xfrm>
          <a:prstGeom prst="rect">
            <a:avLst/>
          </a:prstGeom>
        </p:spPr>
      </p:pic>
      <p:sp>
        <p:nvSpPr>
          <p:cNvPr id="32" name="Google Shape;205;p32">
            <a:extLst>
              <a:ext uri="{FF2B5EF4-FFF2-40B4-BE49-F238E27FC236}">
                <a16:creationId xmlns:a16="http://schemas.microsoft.com/office/drawing/2014/main" id="{040FCF54-9E80-4781-A3EA-93EEBD2D808A}"/>
              </a:ext>
            </a:extLst>
          </p:cNvPr>
          <p:cNvSpPr txBox="1">
            <a:spLocks/>
          </p:cNvSpPr>
          <p:nvPr/>
        </p:nvSpPr>
        <p:spPr>
          <a:xfrm>
            <a:off x="218959" y="163357"/>
            <a:ext cx="5085814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24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 </a:t>
            </a: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  <a:sym typeface="Arial"/>
              </a:rPr>
              <a:t>Finance Observation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583DBBA-A3B9-4345-AADB-090D9836037D}"/>
              </a:ext>
            </a:extLst>
          </p:cNvPr>
          <p:cNvCxnSpPr/>
          <p:nvPr/>
        </p:nvCxnSpPr>
        <p:spPr>
          <a:xfrm>
            <a:off x="5413197" y="1972928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1F7EC70-D530-4819-9529-6C8A04722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4736" y="266376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ABD2AA-ADF4-4305-93D6-E6FEC2B6D00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469687" y="255760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8CB2227-A399-4E44-925A-73076D1938E5}"/>
              </a:ext>
            </a:extLst>
          </p:cNvPr>
          <p:cNvGrpSpPr/>
          <p:nvPr/>
        </p:nvGrpSpPr>
        <p:grpSpPr>
          <a:xfrm>
            <a:off x="1623494" y="1067089"/>
            <a:ext cx="648001" cy="648000"/>
            <a:chOff x="97877" y="3442678"/>
            <a:chExt cx="648001" cy="648000"/>
          </a:xfrm>
        </p:grpSpPr>
        <p:sp>
          <p:nvSpPr>
            <p:cNvPr id="42" name="Oval 69">
              <a:extLst>
                <a:ext uri="{FF2B5EF4-FFF2-40B4-BE49-F238E27FC236}">
                  <a16:creationId xmlns:a16="http://schemas.microsoft.com/office/drawing/2014/main" id="{FCFD51C1-FAD5-412F-AC7B-0B6DFE87FB4C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BBBF3508-3296-458E-8208-042EDA52A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5512" y="3592936"/>
              <a:ext cx="360000" cy="360000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64A4708-FFD4-4A00-A93A-B05221ABD165}"/>
              </a:ext>
            </a:extLst>
          </p:cNvPr>
          <p:cNvGrpSpPr/>
          <p:nvPr/>
        </p:nvGrpSpPr>
        <p:grpSpPr>
          <a:xfrm>
            <a:off x="5504473" y="1032227"/>
            <a:ext cx="648001" cy="648000"/>
            <a:chOff x="3263390" y="3442678"/>
            <a:chExt cx="648001" cy="648000"/>
          </a:xfrm>
        </p:grpSpPr>
        <p:sp>
          <p:nvSpPr>
            <p:cNvPr id="45" name="Oval 69">
              <a:extLst>
                <a:ext uri="{FF2B5EF4-FFF2-40B4-BE49-F238E27FC236}">
                  <a16:creationId xmlns:a16="http://schemas.microsoft.com/office/drawing/2014/main" id="{17E4268D-AE49-4EA0-BE2F-EE97F395DAD3}"/>
                </a:ext>
              </a:extLst>
            </p:cNvPr>
            <p:cNvSpPr/>
            <p:nvPr/>
          </p:nvSpPr>
          <p:spPr>
            <a:xfrm>
              <a:off x="3263390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C86929F-C97B-4420-8931-9B4FD76B4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1135" y="3570454"/>
              <a:ext cx="360000" cy="360000"/>
            </a:xfrm>
            <a:prstGeom prst="rect">
              <a:avLst/>
            </a:prstGeom>
          </p:spPr>
        </p:pic>
      </p:grpSp>
      <p:sp>
        <p:nvSpPr>
          <p:cNvPr id="18" name="Google Shape;205;p32">
            <a:extLst>
              <a:ext uri="{FF2B5EF4-FFF2-40B4-BE49-F238E27FC236}">
                <a16:creationId xmlns:a16="http://schemas.microsoft.com/office/drawing/2014/main" id="{1EA79B33-91EA-42F3-8FE1-DF9930990BD7}"/>
              </a:ext>
            </a:extLst>
          </p:cNvPr>
          <p:cNvSpPr txBox="1">
            <a:spLocks/>
          </p:cNvSpPr>
          <p:nvPr/>
        </p:nvSpPr>
        <p:spPr>
          <a:xfrm>
            <a:off x="149368" y="2002926"/>
            <a:ext cx="127233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Management Routines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02A7CAB-06B2-4C9E-873E-72B16E73717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4736" y="1827955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A5F343A-2A99-4C99-8C59-3896CC45FF4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469687" y="1827955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Google Shape;210;p32">
            <a:extLst>
              <a:ext uri="{FF2B5EF4-FFF2-40B4-BE49-F238E27FC236}">
                <a16:creationId xmlns:a16="http://schemas.microsoft.com/office/drawing/2014/main" id="{AC46B204-369C-4630-BB14-F26064073DEB}"/>
              </a:ext>
            </a:extLst>
          </p:cNvPr>
          <p:cNvSpPr txBox="1">
            <a:spLocks/>
          </p:cNvSpPr>
          <p:nvPr/>
        </p:nvSpPr>
        <p:spPr>
          <a:xfrm>
            <a:off x="1650896" y="3151619"/>
            <a:ext cx="3605440" cy="1370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No well-defined policies and procedures for any business functions. Limited or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no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Standard operating procedures available with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documented Process flows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Inadequate documentation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of processes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Lack of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Authority Matrix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Lack of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delegation and accountability</a:t>
            </a:r>
          </a:p>
        </p:txBody>
      </p:sp>
      <p:sp>
        <p:nvSpPr>
          <p:cNvPr id="23" name="Google Shape;210;p32">
            <a:extLst>
              <a:ext uri="{FF2B5EF4-FFF2-40B4-BE49-F238E27FC236}">
                <a16:creationId xmlns:a16="http://schemas.microsoft.com/office/drawing/2014/main" id="{98D3A039-1E55-445F-B1E6-287DFA240ADD}"/>
              </a:ext>
            </a:extLst>
          </p:cNvPr>
          <p:cNvSpPr txBox="1">
            <a:spLocks/>
          </p:cNvSpPr>
          <p:nvPr/>
        </p:nvSpPr>
        <p:spPr>
          <a:xfrm>
            <a:off x="5558995" y="3151620"/>
            <a:ext cx="3459640" cy="1370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Define, streamline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 and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implement policies and procedures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 to eliminate inefficiencies and introduce effective internal controls.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Standard Operating Procedures &amp;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Internal SLA's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 to be created in line with organizational goals</a:t>
            </a:r>
          </a:p>
        </p:txBody>
      </p:sp>
      <p:sp>
        <p:nvSpPr>
          <p:cNvPr id="24" name="Google Shape;205;p32">
            <a:extLst>
              <a:ext uri="{FF2B5EF4-FFF2-40B4-BE49-F238E27FC236}">
                <a16:creationId xmlns:a16="http://schemas.microsoft.com/office/drawing/2014/main" id="{624CCC43-4F3C-42AA-87E6-BEFC15B86747}"/>
              </a:ext>
            </a:extLst>
          </p:cNvPr>
          <p:cNvSpPr txBox="1">
            <a:spLocks/>
          </p:cNvSpPr>
          <p:nvPr/>
        </p:nvSpPr>
        <p:spPr>
          <a:xfrm>
            <a:off x="149368" y="3645695"/>
            <a:ext cx="127233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Policies and Procedures</a:t>
            </a:r>
          </a:p>
        </p:txBody>
      </p:sp>
    </p:spTree>
    <p:extLst>
      <p:ext uri="{BB962C8B-B14F-4D97-AF65-F5344CB8AC3E}">
        <p14:creationId xmlns:p14="http://schemas.microsoft.com/office/powerpoint/2010/main" val="149134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/>
      <p:bldP spid="206" grpId="0"/>
      <p:bldP spid="50" grpId="0"/>
      <p:bldP spid="18" grpId="0"/>
      <p:bldP spid="22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2956509" y="953912"/>
            <a:ext cx="1416959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Diagnosis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06" name="Google Shape;206;p32"/>
          <p:cNvSpPr txBox="1">
            <a:spLocks noGrp="1"/>
          </p:cNvSpPr>
          <p:nvPr>
            <p:ph type="title" idx="2"/>
          </p:nvPr>
        </p:nvSpPr>
        <p:spPr>
          <a:xfrm>
            <a:off x="6734476" y="953912"/>
            <a:ext cx="14184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Prognosis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3"/>
          </p:nvPr>
        </p:nvSpPr>
        <p:spPr>
          <a:xfrm>
            <a:off x="5570058" y="1567909"/>
            <a:ext cx="3448577" cy="2126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To drive performance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,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it is important to have a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robust performance management process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with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well defined SMART Goals and KPIs ,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followed by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periodic performance reviews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including monthly one on one 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This will enable the organization to achieve it’s goals year on year</a:t>
            </a:r>
            <a:endParaRPr lang="en-US" dirty="0">
              <a:solidFill>
                <a:schemeClr val="tx1"/>
              </a:solidFill>
              <a:latin typeface="Tenorite" panose="00000500000000000000" pitchFamily="2" charset="0"/>
            </a:endParaRPr>
          </a:p>
        </p:txBody>
      </p:sp>
      <p:sp>
        <p:nvSpPr>
          <p:cNvPr id="50" name="Google Shape;210;p32">
            <a:extLst>
              <a:ext uri="{FF2B5EF4-FFF2-40B4-BE49-F238E27FC236}">
                <a16:creationId xmlns:a16="http://schemas.microsoft.com/office/drawing/2014/main" id="{DDAA4118-35A8-4188-9875-4B8AA2A3D6BB}"/>
              </a:ext>
            </a:extLst>
          </p:cNvPr>
          <p:cNvSpPr txBox="1">
            <a:spLocks/>
          </p:cNvSpPr>
          <p:nvPr/>
        </p:nvSpPr>
        <p:spPr>
          <a:xfrm>
            <a:off x="1622744" y="3668070"/>
            <a:ext cx="3712021" cy="1225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Dependency on directors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for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effective decision making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process at managerial level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Leaders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are comfortable in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playing the role of implementors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Minor issues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may also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get escalated to Directors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96D4774-C828-4048-9CAF-2D5009D36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7003" y="193251"/>
            <a:ext cx="1165539" cy="824474"/>
          </a:xfrm>
          <a:prstGeom prst="rect">
            <a:avLst/>
          </a:prstGeom>
        </p:spPr>
      </p:pic>
      <p:sp>
        <p:nvSpPr>
          <p:cNvPr id="32" name="Google Shape;205;p32">
            <a:extLst>
              <a:ext uri="{FF2B5EF4-FFF2-40B4-BE49-F238E27FC236}">
                <a16:creationId xmlns:a16="http://schemas.microsoft.com/office/drawing/2014/main" id="{040FCF54-9E80-4781-A3EA-93EEBD2D808A}"/>
              </a:ext>
            </a:extLst>
          </p:cNvPr>
          <p:cNvSpPr txBox="1">
            <a:spLocks/>
          </p:cNvSpPr>
          <p:nvPr/>
        </p:nvSpPr>
        <p:spPr>
          <a:xfrm>
            <a:off x="279733" y="439337"/>
            <a:ext cx="398352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Clr>
                <a:schemeClr val="dk1"/>
              </a:buClr>
              <a:buSzPts val="3000"/>
              <a:buFont typeface="Poppins Light"/>
              <a:buNone/>
              <a:defRPr sz="3200">
                <a:solidFill>
                  <a:schemeClr val="dk1"/>
                </a:solidFill>
                <a:latin typeface="Poppins SemiBold" panose="00000700000000000000" pitchFamily="2" charset="0"/>
                <a:ea typeface="Poppins Light"/>
                <a:cs typeface="Poppins SemiBold" panose="00000700000000000000" pitchFamily="2" charset="0"/>
              </a:defRPr>
            </a:lvl1pPr>
            <a:lvl2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2pPr>
            <a:lvl3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3pPr>
            <a:lvl4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4pPr>
            <a:lvl5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5pPr>
            <a:lvl6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6pPr>
            <a:lvl7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7pPr>
            <a:lvl8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8pPr>
            <a:lvl9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9pPr>
          </a:lstStyle>
          <a:p>
            <a:r>
              <a:rPr lang="en-IN" dirty="0"/>
              <a:t>HR Observation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583DBBA-A3B9-4345-AADB-090D9836037D}"/>
              </a:ext>
            </a:extLst>
          </p:cNvPr>
          <p:cNvCxnSpPr/>
          <p:nvPr/>
        </p:nvCxnSpPr>
        <p:spPr>
          <a:xfrm>
            <a:off x="5413197" y="1972928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1F7EC70-D530-4819-9529-6C8A04722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64988" y="141116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ABD2AA-ADF4-4305-93D6-E6FEC2B6D00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469687" y="141116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8CB2227-A399-4E44-925A-73076D1938E5}"/>
              </a:ext>
            </a:extLst>
          </p:cNvPr>
          <p:cNvGrpSpPr/>
          <p:nvPr/>
        </p:nvGrpSpPr>
        <p:grpSpPr>
          <a:xfrm>
            <a:off x="1623494" y="941829"/>
            <a:ext cx="648001" cy="648000"/>
            <a:chOff x="97877" y="3442678"/>
            <a:chExt cx="648001" cy="648000"/>
          </a:xfrm>
        </p:grpSpPr>
        <p:sp>
          <p:nvSpPr>
            <p:cNvPr id="42" name="Oval 69">
              <a:extLst>
                <a:ext uri="{FF2B5EF4-FFF2-40B4-BE49-F238E27FC236}">
                  <a16:creationId xmlns:a16="http://schemas.microsoft.com/office/drawing/2014/main" id="{FCFD51C1-FAD5-412F-AC7B-0B6DFE87FB4C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BBBF3508-3296-458E-8208-042EDA52A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5512" y="3592936"/>
              <a:ext cx="360000" cy="360000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64A4708-FFD4-4A00-A93A-B05221ABD165}"/>
              </a:ext>
            </a:extLst>
          </p:cNvPr>
          <p:cNvGrpSpPr/>
          <p:nvPr/>
        </p:nvGrpSpPr>
        <p:grpSpPr>
          <a:xfrm>
            <a:off x="5504473" y="941829"/>
            <a:ext cx="648001" cy="648000"/>
            <a:chOff x="3263390" y="3442678"/>
            <a:chExt cx="648001" cy="648000"/>
          </a:xfrm>
        </p:grpSpPr>
        <p:sp>
          <p:nvSpPr>
            <p:cNvPr id="45" name="Oval 69">
              <a:extLst>
                <a:ext uri="{FF2B5EF4-FFF2-40B4-BE49-F238E27FC236}">
                  <a16:creationId xmlns:a16="http://schemas.microsoft.com/office/drawing/2014/main" id="{17E4268D-AE49-4EA0-BE2F-EE97F395DAD3}"/>
                </a:ext>
              </a:extLst>
            </p:cNvPr>
            <p:cNvSpPr/>
            <p:nvPr/>
          </p:nvSpPr>
          <p:spPr>
            <a:xfrm>
              <a:off x="3263390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C86929F-C97B-4420-8931-9B4FD76B4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1135" y="3570454"/>
              <a:ext cx="360000" cy="360000"/>
            </a:xfrm>
            <a:prstGeom prst="rect">
              <a:avLst/>
            </a:prstGeom>
          </p:spPr>
        </p:pic>
      </p:grpSp>
      <p:sp>
        <p:nvSpPr>
          <p:cNvPr id="18" name="Google Shape;205;p32">
            <a:extLst>
              <a:ext uri="{FF2B5EF4-FFF2-40B4-BE49-F238E27FC236}">
                <a16:creationId xmlns:a16="http://schemas.microsoft.com/office/drawing/2014/main" id="{1EA79B33-91EA-42F3-8FE1-DF9930990BD7}"/>
              </a:ext>
            </a:extLst>
          </p:cNvPr>
          <p:cNvSpPr txBox="1">
            <a:spLocks/>
          </p:cNvSpPr>
          <p:nvPr/>
        </p:nvSpPr>
        <p:spPr>
          <a:xfrm>
            <a:off x="227799" y="4065512"/>
            <a:ext cx="1428628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Decision Making</a:t>
            </a:r>
          </a:p>
        </p:txBody>
      </p:sp>
      <p:sp>
        <p:nvSpPr>
          <p:cNvPr id="19" name="Google Shape;205;p32">
            <a:extLst>
              <a:ext uri="{FF2B5EF4-FFF2-40B4-BE49-F238E27FC236}">
                <a16:creationId xmlns:a16="http://schemas.microsoft.com/office/drawing/2014/main" id="{269FFB9C-55DE-434A-AF93-5DDEF0994C5B}"/>
              </a:ext>
            </a:extLst>
          </p:cNvPr>
          <p:cNvSpPr txBox="1">
            <a:spLocks/>
          </p:cNvSpPr>
          <p:nvPr/>
        </p:nvSpPr>
        <p:spPr>
          <a:xfrm>
            <a:off x="125365" y="2055624"/>
            <a:ext cx="127233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Performance Management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02A7CAB-06B2-4C9E-873E-72B16E73717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64988" y="2410614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A5F343A-2A99-4C99-8C59-3896CC45FF4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469687" y="2410614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Google Shape;210;p32">
            <a:extLst>
              <a:ext uri="{FF2B5EF4-FFF2-40B4-BE49-F238E27FC236}">
                <a16:creationId xmlns:a16="http://schemas.microsoft.com/office/drawing/2014/main" id="{AC46B204-369C-4630-BB14-F26064073DEB}"/>
              </a:ext>
            </a:extLst>
          </p:cNvPr>
          <p:cNvSpPr txBox="1">
            <a:spLocks/>
          </p:cNvSpPr>
          <p:nvPr/>
        </p:nvSpPr>
        <p:spPr>
          <a:xfrm>
            <a:off x="1622744" y="1541524"/>
            <a:ext cx="3712023" cy="152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Lack of performance management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process </a:t>
            </a:r>
            <a:r>
              <a:rPr lang="en-US" b="1" i="1" dirty="0" err="1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ie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; </a:t>
            </a:r>
          </a:p>
          <a:p>
            <a:pPr marL="628650" lvl="1" indent="-171450" algn="l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Absence of SMART goals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at all levels</a:t>
            </a:r>
          </a:p>
          <a:p>
            <a:pPr marL="628650" lvl="1" indent="-171450" algn="l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Periodic performance management review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does not exist (Quarterly, Half Yearly)</a:t>
            </a:r>
          </a:p>
          <a:p>
            <a:pPr marL="628650" lvl="1" indent="-171450" algn="l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Performance based One-on-One conversations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and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individual development plans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seem missing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Lack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of a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clearly defined career path and growth plan</a:t>
            </a:r>
          </a:p>
        </p:txBody>
      </p:sp>
      <p:sp>
        <p:nvSpPr>
          <p:cNvPr id="23" name="Google Shape;210;p32">
            <a:extLst>
              <a:ext uri="{FF2B5EF4-FFF2-40B4-BE49-F238E27FC236}">
                <a16:creationId xmlns:a16="http://schemas.microsoft.com/office/drawing/2014/main" id="{98D3A039-1E55-445F-B1E6-287DFA240ADD}"/>
              </a:ext>
            </a:extLst>
          </p:cNvPr>
          <p:cNvSpPr txBox="1">
            <a:spLocks/>
          </p:cNvSpPr>
          <p:nvPr/>
        </p:nvSpPr>
        <p:spPr>
          <a:xfrm>
            <a:off x="5580746" y="3643332"/>
            <a:ext cx="3427200" cy="1526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It is important that the deliverables,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processes, stakeholders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, and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priorities are all clear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, and the employee is aware of their role within the organization.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JDs and KRAs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needs to be documented and well defined</a:t>
            </a:r>
          </a:p>
        </p:txBody>
      </p:sp>
    </p:spTree>
    <p:extLst>
      <p:ext uri="{BB962C8B-B14F-4D97-AF65-F5344CB8AC3E}">
        <p14:creationId xmlns:p14="http://schemas.microsoft.com/office/powerpoint/2010/main" val="302605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/>
      <p:bldP spid="206" grpId="0"/>
      <p:bldP spid="210" grpId="0" build="p"/>
      <p:bldP spid="18" grpId="0"/>
      <p:bldP spid="19" grpId="0"/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2976257" y="1077987"/>
            <a:ext cx="1416959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Diagnosis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06" name="Google Shape;206;p32"/>
          <p:cNvSpPr txBox="1">
            <a:spLocks noGrp="1"/>
          </p:cNvSpPr>
          <p:nvPr>
            <p:ph type="title" idx="2"/>
          </p:nvPr>
        </p:nvSpPr>
        <p:spPr>
          <a:xfrm>
            <a:off x="6754224" y="1067371"/>
            <a:ext cx="14184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Prognosis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3"/>
          </p:nvPr>
        </p:nvSpPr>
        <p:spPr>
          <a:xfrm>
            <a:off x="5570058" y="1664636"/>
            <a:ext cx="3448577" cy="123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Hire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the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HR Resource(s)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Tap into a wider pool of talent 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Create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 internship and apprenticeship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programs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to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attract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and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nurture entry level talent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/>
              </a:solidFill>
              <a:latin typeface="Tenorite" panose="00000500000000000000" pitchFamily="2" charset="0"/>
            </a:endParaRPr>
          </a:p>
        </p:txBody>
      </p:sp>
      <p:sp>
        <p:nvSpPr>
          <p:cNvPr id="50" name="Google Shape;210;p32">
            <a:extLst>
              <a:ext uri="{FF2B5EF4-FFF2-40B4-BE49-F238E27FC236}">
                <a16:creationId xmlns:a16="http://schemas.microsoft.com/office/drawing/2014/main" id="{DDAA4118-35A8-4188-9875-4B8AA2A3D6BB}"/>
              </a:ext>
            </a:extLst>
          </p:cNvPr>
          <p:cNvSpPr txBox="1">
            <a:spLocks/>
          </p:cNvSpPr>
          <p:nvPr/>
        </p:nvSpPr>
        <p:spPr>
          <a:xfrm>
            <a:off x="1734857" y="1664636"/>
            <a:ext cx="3521479" cy="123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Due to the need for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technical capability, hiring the right resource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is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 critical challenge and expensive 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Lack of skilled senior and middle level employees to meet winning aspirations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sz="1200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96D4774-C828-4048-9CAF-2D5009D36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7003" y="193251"/>
            <a:ext cx="1165539" cy="824474"/>
          </a:xfrm>
          <a:prstGeom prst="rect">
            <a:avLst/>
          </a:prstGeom>
        </p:spPr>
      </p:pic>
      <p:sp>
        <p:nvSpPr>
          <p:cNvPr id="32" name="Google Shape;205;p32">
            <a:extLst>
              <a:ext uri="{FF2B5EF4-FFF2-40B4-BE49-F238E27FC236}">
                <a16:creationId xmlns:a16="http://schemas.microsoft.com/office/drawing/2014/main" id="{040FCF54-9E80-4781-A3EA-93EEBD2D808A}"/>
              </a:ext>
            </a:extLst>
          </p:cNvPr>
          <p:cNvSpPr txBox="1">
            <a:spLocks/>
          </p:cNvSpPr>
          <p:nvPr/>
        </p:nvSpPr>
        <p:spPr>
          <a:xfrm>
            <a:off x="279733" y="439337"/>
            <a:ext cx="398352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Clr>
                <a:schemeClr val="dk1"/>
              </a:buClr>
              <a:buSzPts val="3000"/>
              <a:buFont typeface="Poppins Light"/>
              <a:buNone/>
              <a:defRPr sz="3200">
                <a:solidFill>
                  <a:schemeClr val="dk1"/>
                </a:solidFill>
                <a:latin typeface="Poppins SemiBold" panose="00000700000000000000" pitchFamily="2" charset="0"/>
                <a:ea typeface="Poppins Light"/>
                <a:cs typeface="Poppins SemiBold" panose="00000700000000000000" pitchFamily="2" charset="0"/>
              </a:defRPr>
            </a:lvl1pPr>
            <a:lvl2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2pPr>
            <a:lvl3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3pPr>
            <a:lvl4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4pPr>
            <a:lvl5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5pPr>
            <a:lvl6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6pPr>
            <a:lvl7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7pPr>
            <a:lvl8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8pPr>
            <a:lvl9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9pPr>
          </a:lstStyle>
          <a:p>
            <a:r>
              <a:rPr lang="en-IN" dirty="0"/>
              <a:t>HR Observation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583DBBA-A3B9-4345-AADB-090D9836037D}"/>
              </a:ext>
            </a:extLst>
          </p:cNvPr>
          <p:cNvCxnSpPr/>
          <p:nvPr/>
        </p:nvCxnSpPr>
        <p:spPr>
          <a:xfrm>
            <a:off x="5413197" y="1972928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1F7EC70-D530-4819-9529-6C8A04722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4736" y="266376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ABD2AA-ADF4-4305-93D6-E6FEC2B6D00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469687" y="255760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8CB2227-A399-4E44-925A-73076D1938E5}"/>
              </a:ext>
            </a:extLst>
          </p:cNvPr>
          <p:cNvGrpSpPr/>
          <p:nvPr/>
        </p:nvGrpSpPr>
        <p:grpSpPr>
          <a:xfrm>
            <a:off x="1623494" y="1067089"/>
            <a:ext cx="648001" cy="648000"/>
            <a:chOff x="97877" y="3442678"/>
            <a:chExt cx="648001" cy="648000"/>
          </a:xfrm>
        </p:grpSpPr>
        <p:sp>
          <p:nvSpPr>
            <p:cNvPr id="42" name="Oval 69">
              <a:extLst>
                <a:ext uri="{FF2B5EF4-FFF2-40B4-BE49-F238E27FC236}">
                  <a16:creationId xmlns:a16="http://schemas.microsoft.com/office/drawing/2014/main" id="{FCFD51C1-FAD5-412F-AC7B-0B6DFE87FB4C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BBBF3508-3296-458E-8208-042EDA52A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5512" y="3592936"/>
              <a:ext cx="360000" cy="360000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64A4708-FFD4-4A00-A93A-B05221ABD165}"/>
              </a:ext>
            </a:extLst>
          </p:cNvPr>
          <p:cNvGrpSpPr/>
          <p:nvPr/>
        </p:nvGrpSpPr>
        <p:grpSpPr>
          <a:xfrm>
            <a:off x="5504473" y="1032227"/>
            <a:ext cx="648001" cy="648000"/>
            <a:chOff x="3263390" y="3442678"/>
            <a:chExt cx="648001" cy="648000"/>
          </a:xfrm>
        </p:grpSpPr>
        <p:sp>
          <p:nvSpPr>
            <p:cNvPr id="45" name="Oval 69">
              <a:extLst>
                <a:ext uri="{FF2B5EF4-FFF2-40B4-BE49-F238E27FC236}">
                  <a16:creationId xmlns:a16="http://schemas.microsoft.com/office/drawing/2014/main" id="{17E4268D-AE49-4EA0-BE2F-EE97F395DAD3}"/>
                </a:ext>
              </a:extLst>
            </p:cNvPr>
            <p:cNvSpPr/>
            <p:nvPr/>
          </p:nvSpPr>
          <p:spPr>
            <a:xfrm>
              <a:off x="3263390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C86929F-C97B-4420-8931-9B4FD76B4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1135" y="3570454"/>
              <a:ext cx="360000" cy="360000"/>
            </a:xfrm>
            <a:prstGeom prst="rect">
              <a:avLst/>
            </a:prstGeom>
          </p:spPr>
        </p:pic>
      </p:grpSp>
      <p:sp>
        <p:nvSpPr>
          <p:cNvPr id="18" name="Google Shape;205;p32">
            <a:extLst>
              <a:ext uri="{FF2B5EF4-FFF2-40B4-BE49-F238E27FC236}">
                <a16:creationId xmlns:a16="http://schemas.microsoft.com/office/drawing/2014/main" id="{1EA79B33-91EA-42F3-8FE1-DF9930990BD7}"/>
              </a:ext>
            </a:extLst>
          </p:cNvPr>
          <p:cNvSpPr txBox="1">
            <a:spLocks/>
          </p:cNvSpPr>
          <p:nvPr/>
        </p:nvSpPr>
        <p:spPr>
          <a:xfrm>
            <a:off x="149368" y="2002926"/>
            <a:ext cx="1428628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Talent Acquisition </a:t>
            </a:r>
          </a:p>
          <a:p>
            <a:pPr>
              <a:lnSpc>
                <a:spcPct val="150000"/>
              </a:lnSpc>
            </a:pPr>
            <a:endParaRPr lang="en-IN" sz="12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9" name="Google Shape;205;p32">
            <a:extLst>
              <a:ext uri="{FF2B5EF4-FFF2-40B4-BE49-F238E27FC236}">
                <a16:creationId xmlns:a16="http://schemas.microsoft.com/office/drawing/2014/main" id="{269FFB9C-55DE-434A-AF93-5DDEF0994C5B}"/>
              </a:ext>
            </a:extLst>
          </p:cNvPr>
          <p:cNvSpPr txBox="1">
            <a:spLocks/>
          </p:cNvSpPr>
          <p:nvPr/>
        </p:nvSpPr>
        <p:spPr>
          <a:xfrm>
            <a:off x="149368" y="3040769"/>
            <a:ext cx="127233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Role Clarity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02A7CAB-06B2-4C9E-873E-72B16E73717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4736" y="1692572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A5F343A-2A99-4C99-8C59-3896CC45FF4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469687" y="1692572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Google Shape;210;p32">
            <a:extLst>
              <a:ext uri="{FF2B5EF4-FFF2-40B4-BE49-F238E27FC236}">
                <a16:creationId xmlns:a16="http://schemas.microsoft.com/office/drawing/2014/main" id="{AC46B204-369C-4630-BB14-F26064073DEB}"/>
              </a:ext>
            </a:extLst>
          </p:cNvPr>
          <p:cNvSpPr txBox="1">
            <a:spLocks/>
          </p:cNvSpPr>
          <p:nvPr/>
        </p:nvSpPr>
        <p:spPr>
          <a:xfrm>
            <a:off x="1650895" y="2976255"/>
            <a:ext cx="3427200" cy="152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Job Descriptions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are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not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well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defined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Roles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are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not defined properly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at all the levels. Some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role overlaps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and have </a:t>
            </a:r>
            <a:r>
              <a:rPr lang="en-US" sz="1200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dual deliverables/ reporting 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KPIs are missing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Too many key responsibilities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falling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on too few people</a:t>
            </a:r>
            <a:endParaRPr lang="en-US" sz="1200" b="1" i="1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</p:txBody>
      </p:sp>
      <p:sp>
        <p:nvSpPr>
          <p:cNvPr id="23" name="Google Shape;210;p32">
            <a:extLst>
              <a:ext uri="{FF2B5EF4-FFF2-40B4-BE49-F238E27FC236}">
                <a16:creationId xmlns:a16="http://schemas.microsoft.com/office/drawing/2014/main" id="{98D3A039-1E55-445F-B1E6-287DFA240ADD}"/>
              </a:ext>
            </a:extLst>
          </p:cNvPr>
          <p:cNvSpPr txBox="1">
            <a:spLocks/>
          </p:cNvSpPr>
          <p:nvPr/>
        </p:nvSpPr>
        <p:spPr>
          <a:xfrm>
            <a:off x="5558995" y="2976255"/>
            <a:ext cx="3427200" cy="1526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It is important that the deliverables,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processes, stakeholders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, and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priorities are all clear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, and the employee is aware of their role within the organization.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JDs and KRAs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needs to be documented and well defined</a:t>
            </a:r>
          </a:p>
        </p:txBody>
      </p:sp>
    </p:spTree>
    <p:extLst>
      <p:ext uri="{BB962C8B-B14F-4D97-AF65-F5344CB8AC3E}">
        <p14:creationId xmlns:p14="http://schemas.microsoft.com/office/powerpoint/2010/main" val="268150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/>
      <p:bldP spid="206" grpId="0"/>
      <p:bldP spid="210" grpId="0" build="p"/>
      <p:bldP spid="18" grpId="0"/>
      <p:bldP spid="19" grpId="0"/>
      <p:bldP spid="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2976257" y="1077987"/>
            <a:ext cx="1416959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Diagnosis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06" name="Google Shape;206;p32"/>
          <p:cNvSpPr txBox="1">
            <a:spLocks noGrp="1"/>
          </p:cNvSpPr>
          <p:nvPr>
            <p:ph type="title" idx="2"/>
          </p:nvPr>
        </p:nvSpPr>
        <p:spPr>
          <a:xfrm>
            <a:off x="6754224" y="1067371"/>
            <a:ext cx="14184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Prognosis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3"/>
          </p:nvPr>
        </p:nvSpPr>
        <p:spPr>
          <a:xfrm>
            <a:off x="5570058" y="1664637"/>
            <a:ext cx="3448577" cy="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Developing a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comprehensive skill matrix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to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identify skill gaps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and creating a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training calendar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and program is a pressing need for organizational growth</a:t>
            </a:r>
          </a:p>
        </p:txBody>
      </p:sp>
      <p:sp>
        <p:nvSpPr>
          <p:cNvPr id="50" name="Google Shape;210;p32">
            <a:extLst>
              <a:ext uri="{FF2B5EF4-FFF2-40B4-BE49-F238E27FC236}">
                <a16:creationId xmlns:a16="http://schemas.microsoft.com/office/drawing/2014/main" id="{DDAA4118-35A8-4188-9875-4B8AA2A3D6BB}"/>
              </a:ext>
            </a:extLst>
          </p:cNvPr>
          <p:cNvSpPr txBox="1">
            <a:spLocks/>
          </p:cNvSpPr>
          <p:nvPr/>
        </p:nvSpPr>
        <p:spPr>
          <a:xfrm>
            <a:off x="1724372" y="1664636"/>
            <a:ext cx="3521479" cy="1901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Clarity lacking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in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Training framework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for freshers including timeline/content/evaluation mechanism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Need to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identify skill matrix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needed for current as well as future projects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Need for up-skilling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of existing group of people due to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skill mismatch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as well as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learn new technologies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96D4774-C828-4048-9CAF-2D5009D36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7003" y="193251"/>
            <a:ext cx="1165539" cy="824474"/>
          </a:xfrm>
          <a:prstGeom prst="rect">
            <a:avLst/>
          </a:prstGeom>
        </p:spPr>
      </p:pic>
      <p:sp>
        <p:nvSpPr>
          <p:cNvPr id="32" name="Google Shape;205;p32">
            <a:extLst>
              <a:ext uri="{FF2B5EF4-FFF2-40B4-BE49-F238E27FC236}">
                <a16:creationId xmlns:a16="http://schemas.microsoft.com/office/drawing/2014/main" id="{040FCF54-9E80-4781-A3EA-93EEBD2D808A}"/>
              </a:ext>
            </a:extLst>
          </p:cNvPr>
          <p:cNvSpPr txBox="1">
            <a:spLocks/>
          </p:cNvSpPr>
          <p:nvPr/>
        </p:nvSpPr>
        <p:spPr>
          <a:xfrm>
            <a:off x="279733" y="439337"/>
            <a:ext cx="398352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Clr>
                <a:schemeClr val="dk1"/>
              </a:buClr>
              <a:buSzPts val="3000"/>
              <a:buFont typeface="Poppins Light"/>
              <a:buNone/>
              <a:defRPr sz="3200">
                <a:solidFill>
                  <a:schemeClr val="dk1"/>
                </a:solidFill>
                <a:latin typeface="Poppins SemiBold" panose="00000700000000000000" pitchFamily="2" charset="0"/>
                <a:ea typeface="Poppins Light"/>
                <a:cs typeface="Poppins SemiBold" panose="00000700000000000000" pitchFamily="2" charset="0"/>
              </a:defRPr>
            </a:lvl1pPr>
            <a:lvl2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2pPr>
            <a:lvl3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3pPr>
            <a:lvl4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4pPr>
            <a:lvl5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5pPr>
            <a:lvl6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6pPr>
            <a:lvl7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7pPr>
            <a:lvl8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8pPr>
            <a:lvl9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9pPr>
          </a:lstStyle>
          <a:p>
            <a:r>
              <a:rPr lang="en-IN" dirty="0"/>
              <a:t>HR Observation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583DBBA-A3B9-4345-AADB-090D9836037D}"/>
              </a:ext>
            </a:extLst>
          </p:cNvPr>
          <p:cNvCxnSpPr/>
          <p:nvPr/>
        </p:nvCxnSpPr>
        <p:spPr>
          <a:xfrm>
            <a:off x="5413197" y="1972928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1F7EC70-D530-4819-9529-6C8A04722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4736" y="266376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ABD2AA-ADF4-4305-93D6-E6FEC2B6D00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469687" y="255760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8CB2227-A399-4E44-925A-73076D1938E5}"/>
              </a:ext>
            </a:extLst>
          </p:cNvPr>
          <p:cNvGrpSpPr/>
          <p:nvPr/>
        </p:nvGrpSpPr>
        <p:grpSpPr>
          <a:xfrm>
            <a:off x="1623494" y="1067089"/>
            <a:ext cx="648001" cy="648000"/>
            <a:chOff x="97877" y="3442678"/>
            <a:chExt cx="648001" cy="648000"/>
          </a:xfrm>
        </p:grpSpPr>
        <p:sp>
          <p:nvSpPr>
            <p:cNvPr id="42" name="Oval 69">
              <a:extLst>
                <a:ext uri="{FF2B5EF4-FFF2-40B4-BE49-F238E27FC236}">
                  <a16:creationId xmlns:a16="http://schemas.microsoft.com/office/drawing/2014/main" id="{FCFD51C1-FAD5-412F-AC7B-0B6DFE87FB4C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BBBF3508-3296-458E-8208-042EDA52A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5512" y="3592936"/>
              <a:ext cx="360000" cy="360000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64A4708-FFD4-4A00-A93A-B05221ABD165}"/>
              </a:ext>
            </a:extLst>
          </p:cNvPr>
          <p:cNvGrpSpPr/>
          <p:nvPr/>
        </p:nvGrpSpPr>
        <p:grpSpPr>
          <a:xfrm>
            <a:off x="5504473" y="1032227"/>
            <a:ext cx="648001" cy="648000"/>
            <a:chOff x="3263390" y="3442678"/>
            <a:chExt cx="648001" cy="648000"/>
          </a:xfrm>
        </p:grpSpPr>
        <p:sp>
          <p:nvSpPr>
            <p:cNvPr id="45" name="Oval 69">
              <a:extLst>
                <a:ext uri="{FF2B5EF4-FFF2-40B4-BE49-F238E27FC236}">
                  <a16:creationId xmlns:a16="http://schemas.microsoft.com/office/drawing/2014/main" id="{17E4268D-AE49-4EA0-BE2F-EE97F395DAD3}"/>
                </a:ext>
              </a:extLst>
            </p:cNvPr>
            <p:cNvSpPr/>
            <p:nvPr/>
          </p:nvSpPr>
          <p:spPr>
            <a:xfrm>
              <a:off x="3263390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C86929F-C97B-4420-8931-9B4FD76B4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1135" y="3570454"/>
              <a:ext cx="360000" cy="360000"/>
            </a:xfrm>
            <a:prstGeom prst="rect">
              <a:avLst/>
            </a:prstGeom>
          </p:spPr>
        </p:pic>
      </p:grpSp>
      <p:sp>
        <p:nvSpPr>
          <p:cNvPr id="18" name="Google Shape;205;p32">
            <a:extLst>
              <a:ext uri="{FF2B5EF4-FFF2-40B4-BE49-F238E27FC236}">
                <a16:creationId xmlns:a16="http://schemas.microsoft.com/office/drawing/2014/main" id="{1EA79B33-91EA-42F3-8FE1-DF9930990BD7}"/>
              </a:ext>
            </a:extLst>
          </p:cNvPr>
          <p:cNvSpPr txBox="1">
            <a:spLocks/>
          </p:cNvSpPr>
          <p:nvPr/>
        </p:nvSpPr>
        <p:spPr>
          <a:xfrm>
            <a:off x="149368" y="2002926"/>
            <a:ext cx="1428628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Learning &amp; Development</a:t>
            </a:r>
          </a:p>
        </p:txBody>
      </p:sp>
      <p:sp>
        <p:nvSpPr>
          <p:cNvPr id="19" name="Google Shape;205;p32">
            <a:extLst>
              <a:ext uri="{FF2B5EF4-FFF2-40B4-BE49-F238E27FC236}">
                <a16:creationId xmlns:a16="http://schemas.microsoft.com/office/drawing/2014/main" id="{269FFB9C-55DE-434A-AF93-5DDEF0994C5B}"/>
              </a:ext>
            </a:extLst>
          </p:cNvPr>
          <p:cNvSpPr txBox="1">
            <a:spLocks/>
          </p:cNvSpPr>
          <p:nvPr/>
        </p:nvSpPr>
        <p:spPr>
          <a:xfrm>
            <a:off x="149368" y="3737686"/>
            <a:ext cx="127233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Induction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02A7CAB-06B2-4C9E-873E-72B16E73717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84736" y="2348414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A5F343A-2A99-4C99-8C59-3896CC45FF4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469687" y="2348415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Google Shape;210;p32">
            <a:extLst>
              <a:ext uri="{FF2B5EF4-FFF2-40B4-BE49-F238E27FC236}">
                <a16:creationId xmlns:a16="http://schemas.microsoft.com/office/drawing/2014/main" id="{AC46B204-369C-4630-BB14-F26064073DEB}"/>
              </a:ext>
            </a:extLst>
          </p:cNvPr>
          <p:cNvSpPr txBox="1">
            <a:spLocks/>
          </p:cNvSpPr>
          <p:nvPr/>
        </p:nvSpPr>
        <p:spPr>
          <a:xfrm>
            <a:off x="1703849" y="3644976"/>
            <a:ext cx="3427200" cy="152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Lack of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induction experience and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robust induction process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New Joiners expect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clarity in career path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b="1" i="1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</p:txBody>
      </p:sp>
      <p:sp>
        <p:nvSpPr>
          <p:cNvPr id="23" name="Google Shape;210;p32">
            <a:extLst>
              <a:ext uri="{FF2B5EF4-FFF2-40B4-BE49-F238E27FC236}">
                <a16:creationId xmlns:a16="http://schemas.microsoft.com/office/drawing/2014/main" id="{98D3A039-1E55-445F-B1E6-287DFA240ADD}"/>
              </a:ext>
            </a:extLst>
          </p:cNvPr>
          <p:cNvSpPr txBox="1">
            <a:spLocks/>
          </p:cNvSpPr>
          <p:nvPr/>
        </p:nvSpPr>
        <p:spPr>
          <a:xfrm>
            <a:off x="5558995" y="3644978"/>
            <a:ext cx="3427200" cy="1526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There is a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need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to create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 a robust induction process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, with a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proper induction schedule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and the right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induction deck</a:t>
            </a:r>
            <a:endParaRPr lang="en-US" sz="1100" b="1" i="1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335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/>
      <p:bldP spid="206" grpId="0"/>
      <p:bldP spid="210" grpId="0" build="p"/>
      <p:bldP spid="18" grpId="0"/>
      <p:bldP spid="19" grpId="0"/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2222569" y="1074665"/>
            <a:ext cx="1416959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Diagnosis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06" name="Google Shape;206;p32"/>
          <p:cNvSpPr txBox="1">
            <a:spLocks noGrp="1"/>
          </p:cNvSpPr>
          <p:nvPr>
            <p:ph type="title" idx="2"/>
          </p:nvPr>
        </p:nvSpPr>
        <p:spPr>
          <a:xfrm>
            <a:off x="6509967" y="1083812"/>
            <a:ext cx="14184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Prognosis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3"/>
          </p:nvPr>
        </p:nvSpPr>
        <p:spPr>
          <a:xfrm>
            <a:off x="4912156" y="1689688"/>
            <a:ext cx="4106480" cy="32392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Implement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CRM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 ASAP to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track leads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and deals end-to-end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Fast-track OEM reviews through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defined workflows, POCs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Set targets bottoms-up through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opportunity analysis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Improve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cross-functional coordination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with structured meetings, KPIs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Prioritize resourcing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on fastest-growing products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Document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end-to-end presales processes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with SLAs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Streamline responsibilities - avoid overlaps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Build partner ecosystem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to expand reach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Conduct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annual sales pl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anning to focus resources</a:t>
            </a:r>
          </a:p>
        </p:txBody>
      </p:sp>
      <p:sp>
        <p:nvSpPr>
          <p:cNvPr id="50" name="Google Shape;210;p32">
            <a:extLst>
              <a:ext uri="{FF2B5EF4-FFF2-40B4-BE49-F238E27FC236}">
                <a16:creationId xmlns:a16="http://schemas.microsoft.com/office/drawing/2014/main" id="{DDAA4118-35A8-4188-9875-4B8AA2A3D6BB}"/>
              </a:ext>
            </a:extLst>
          </p:cNvPr>
          <p:cNvSpPr txBox="1">
            <a:spLocks/>
          </p:cNvSpPr>
          <p:nvPr/>
        </p:nvSpPr>
        <p:spPr>
          <a:xfrm>
            <a:off x="536668" y="1689688"/>
            <a:ext cx="4288947" cy="3239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No structured lead generation and sales processes -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Timelines, escalations, and responsibilities unclear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Delayed technical response time losing deals -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OEM reviews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take too long</a:t>
            </a:r>
            <a:endParaRPr lang="en-IN" dirty="0">
              <a:solidFill>
                <a:schemeClr val="tx1"/>
              </a:solidFill>
              <a:latin typeface="Tenorite" panose="00000500000000000000" pitchFamily="2" charset="0"/>
            </a:endParaRP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Low focus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on building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customer relationships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and loyalty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Marketing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not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 effectively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driving quality leads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and brand awareness</a:t>
            </a:r>
            <a:endParaRPr lang="en-IN" dirty="0">
              <a:solidFill>
                <a:schemeClr val="tx1"/>
              </a:solidFill>
              <a:latin typeface="Tenorite" panose="00000500000000000000" pitchFamily="2" charset="0"/>
            </a:endParaRP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Unrealistic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 top-down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sales targets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set without input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Overlapping responsibilities causing confusion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No documented presales and BD processes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Delayed lead response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and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demo scheduling</a:t>
            </a:r>
            <a:endParaRPr lang="en-US" dirty="0">
              <a:solidFill>
                <a:schemeClr val="tx1"/>
              </a:solidFill>
              <a:latin typeface="Tenorite" panose="00000500000000000000" pitchFamily="2" charset="0"/>
            </a:endParaRP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Limited competitive intelligence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- lack of insight into competitors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There is a lack of demo planning, </a:t>
            </a: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creating delays in demo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/>
              </a:solidFill>
              <a:latin typeface="Tenorite" panose="00000500000000000000" pitchFamily="2" charset="0"/>
            </a:endParaRP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b="1" i="1" dirty="0">
              <a:solidFill>
                <a:schemeClr val="tx1"/>
              </a:solidFill>
              <a:latin typeface="Tenorite" panose="00000500000000000000" pitchFamily="2" charset="0"/>
            </a:endParaRP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IN" dirty="0">
              <a:solidFill>
                <a:schemeClr val="tx1"/>
              </a:solidFill>
              <a:latin typeface="Tenorite" panose="00000500000000000000" pitchFamily="2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96D4774-C828-4048-9CAF-2D5009D36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7003" y="193251"/>
            <a:ext cx="1165539" cy="824474"/>
          </a:xfrm>
          <a:prstGeom prst="rect">
            <a:avLst/>
          </a:prstGeom>
        </p:spPr>
      </p:pic>
      <p:sp>
        <p:nvSpPr>
          <p:cNvPr id="32" name="Google Shape;205;p32">
            <a:extLst>
              <a:ext uri="{FF2B5EF4-FFF2-40B4-BE49-F238E27FC236}">
                <a16:creationId xmlns:a16="http://schemas.microsoft.com/office/drawing/2014/main" id="{040FCF54-9E80-4781-A3EA-93EEBD2D808A}"/>
              </a:ext>
            </a:extLst>
          </p:cNvPr>
          <p:cNvSpPr txBox="1">
            <a:spLocks/>
          </p:cNvSpPr>
          <p:nvPr/>
        </p:nvSpPr>
        <p:spPr>
          <a:xfrm>
            <a:off x="279733" y="439337"/>
            <a:ext cx="398352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Clr>
                <a:schemeClr val="dk1"/>
              </a:buClr>
              <a:buSzPts val="3000"/>
              <a:buFont typeface="Poppins Light"/>
              <a:buNone/>
              <a:defRPr sz="3200">
                <a:solidFill>
                  <a:schemeClr val="dk1"/>
                </a:solidFill>
                <a:latin typeface="Poppins SemiBold" panose="00000700000000000000" pitchFamily="2" charset="0"/>
                <a:ea typeface="Poppins Light"/>
                <a:cs typeface="Poppins SemiBold" panose="00000700000000000000" pitchFamily="2" charset="0"/>
              </a:defRPr>
            </a:lvl1pPr>
            <a:lvl2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2pPr>
            <a:lvl3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3pPr>
            <a:lvl4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4pPr>
            <a:lvl5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5pPr>
            <a:lvl6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6pPr>
            <a:lvl7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7pPr>
            <a:lvl8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8pPr>
            <a:lvl9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9pPr>
          </a:lstStyle>
          <a:p>
            <a:r>
              <a:rPr lang="en-IN" dirty="0"/>
              <a:t>Sales Observation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583DBBA-A3B9-4345-AADB-090D9836037D}"/>
              </a:ext>
            </a:extLst>
          </p:cNvPr>
          <p:cNvCxnSpPr/>
          <p:nvPr/>
        </p:nvCxnSpPr>
        <p:spPr>
          <a:xfrm>
            <a:off x="4825615" y="1935350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1F7EC70-D530-4819-9529-6C8A04722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931048" y="263054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ABD2AA-ADF4-4305-93D6-E6FEC2B6D00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225430" y="272201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8CB2227-A399-4E44-925A-73076D1938E5}"/>
              </a:ext>
            </a:extLst>
          </p:cNvPr>
          <p:cNvGrpSpPr/>
          <p:nvPr/>
        </p:nvGrpSpPr>
        <p:grpSpPr>
          <a:xfrm>
            <a:off x="869806" y="1063767"/>
            <a:ext cx="648001" cy="648000"/>
            <a:chOff x="97877" y="3442678"/>
            <a:chExt cx="648001" cy="648000"/>
          </a:xfrm>
        </p:grpSpPr>
        <p:sp>
          <p:nvSpPr>
            <p:cNvPr id="42" name="Oval 69">
              <a:extLst>
                <a:ext uri="{FF2B5EF4-FFF2-40B4-BE49-F238E27FC236}">
                  <a16:creationId xmlns:a16="http://schemas.microsoft.com/office/drawing/2014/main" id="{FCFD51C1-FAD5-412F-AC7B-0B6DFE87FB4C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BBBF3508-3296-458E-8208-042EDA52A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5512" y="3592936"/>
              <a:ext cx="360000" cy="360000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64A4708-FFD4-4A00-A93A-B05221ABD165}"/>
              </a:ext>
            </a:extLst>
          </p:cNvPr>
          <p:cNvGrpSpPr/>
          <p:nvPr/>
        </p:nvGrpSpPr>
        <p:grpSpPr>
          <a:xfrm>
            <a:off x="5260216" y="1048668"/>
            <a:ext cx="648001" cy="648000"/>
            <a:chOff x="3263390" y="3442678"/>
            <a:chExt cx="648001" cy="648000"/>
          </a:xfrm>
        </p:grpSpPr>
        <p:sp>
          <p:nvSpPr>
            <p:cNvPr id="45" name="Oval 69">
              <a:extLst>
                <a:ext uri="{FF2B5EF4-FFF2-40B4-BE49-F238E27FC236}">
                  <a16:creationId xmlns:a16="http://schemas.microsoft.com/office/drawing/2014/main" id="{17E4268D-AE49-4EA0-BE2F-EE97F395DAD3}"/>
                </a:ext>
              </a:extLst>
            </p:cNvPr>
            <p:cNvSpPr/>
            <p:nvPr/>
          </p:nvSpPr>
          <p:spPr>
            <a:xfrm>
              <a:off x="3263390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C86929F-C97B-4420-8931-9B4FD76B4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1135" y="3570454"/>
              <a:ext cx="360000" cy="360000"/>
            </a:xfrm>
            <a:prstGeom prst="rect">
              <a:avLst/>
            </a:prstGeom>
          </p:spPr>
        </p:pic>
      </p:grpSp>
      <p:sp>
        <p:nvSpPr>
          <p:cNvPr id="24" name="Google Shape;205;p32">
            <a:extLst>
              <a:ext uri="{FF2B5EF4-FFF2-40B4-BE49-F238E27FC236}">
                <a16:creationId xmlns:a16="http://schemas.microsoft.com/office/drawing/2014/main" id="{FAC56982-C3CD-4029-B68A-3EFAF9271753}"/>
              </a:ext>
            </a:extLst>
          </p:cNvPr>
          <p:cNvSpPr txBox="1">
            <a:spLocks/>
          </p:cNvSpPr>
          <p:nvPr/>
        </p:nvSpPr>
        <p:spPr>
          <a:xfrm>
            <a:off x="364170" y="624125"/>
            <a:ext cx="3275358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r>
              <a:rPr lang="en-IN" sz="1400" dirty="0">
                <a:latin typeface="Poppins Medium" panose="00000600000000000000" pitchFamily="2" charset="0"/>
                <a:cs typeface="Poppins Medium" panose="00000600000000000000" pitchFamily="2" charset="0"/>
              </a:rPr>
              <a:t>Sales, Presales, BD, Inbound sales</a:t>
            </a:r>
          </a:p>
        </p:txBody>
      </p:sp>
    </p:spTree>
    <p:extLst>
      <p:ext uri="{BB962C8B-B14F-4D97-AF65-F5344CB8AC3E}">
        <p14:creationId xmlns:p14="http://schemas.microsoft.com/office/powerpoint/2010/main" val="3012580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5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2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1000"/>
                                        <p:tgtEl>
                                          <p:spTgt spid="2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2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2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2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2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2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2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2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2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2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2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2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/>
      <p:bldP spid="206" grpId="0"/>
      <p:bldP spid="210" grpId="0" build="p"/>
      <p:bldP spid="2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2213522" y="1176444"/>
            <a:ext cx="1416959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Diagnosis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06" name="Google Shape;206;p32"/>
          <p:cNvSpPr txBox="1">
            <a:spLocks noGrp="1"/>
          </p:cNvSpPr>
          <p:nvPr>
            <p:ph type="title" idx="2"/>
          </p:nvPr>
        </p:nvSpPr>
        <p:spPr>
          <a:xfrm>
            <a:off x="6441783" y="1155107"/>
            <a:ext cx="14184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>
                <a:latin typeface="Poppins Medium" panose="00000600000000000000" pitchFamily="2" charset="0"/>
                <a:cs typeface="Poppins Medium" panose="00000600000000000000" pitchFamily="2" charset="0"/>
              </a:rPr>
              <a:t>Prognosis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3"/>
          </p:nvPr>
        </p:nvSpPr>
        <p:spPr>
          <a:xfrm>
            <a:off x="4912156" y="1927682"/>
            <a:ext cx="4106480" cy="26856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Diversify supplier base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to reduce overreliance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Implement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inventory management system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with min/max levels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Create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contingency plans for supplier delays</a:t>
            </a:r>
            <a:endParaRPr lang="en-US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Improve sales and operations planning to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align supply/demand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Establish KPIs and goals tied to business metrics like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fill rate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Map out procurement processes and pain points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Develop a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supplier scorecard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to monitor performance</a:t>
            </a:r>
          </a:p>
          <a:p>
            <a:pPr marL="152400" indent="0">
              <a:spcBef>
                <a:spcPts val="200"/>
              </a:spcBef>
              <a:spcAft>
                <a:spcPts val="200"/>
              </a:spcAft>
            </a:pPr>
            <a:endParaRPr lang="en-US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  <a:p>
            <a:pPr marL="152400" indent="0">
              <a:spcBef>
                <a:spcPts val="200"/>
              </a:spcBef>
              <a:spcAft>
                <a:spcPts val="200"/>
              </a:spcAft>
            </a:pPr>
            <a:endParaRPr lang="en-US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</p:txBody>
      </p:sp>
      <p:sp>
        <p:nvSpPr>
          <p:cNvPr id="50" name="Google Shape;210;p32">
            <a:extLst>
              <a:ext uri="{FF2B5EF4-FFF2-40B4-BE49-F238E27FC236}">
                <a16:creationId xmlns:a16="http://schemas.microsoft.com/office/drawing/2014/main" id="{DDAA4118-35A8-4188-9875-4B8AA2A3D6BB}"/>
              </a:ext>
            </a:extLst>
          </p:cNvPr>
          <p:cNvSpPr txBox="1">
            <a:spLocks/>
          </p:cNvSpPr>
          <p:nvPr/>
        </p:nvSpPr>
        <p:spPr>
          <a:xfrm>
            <a:off x="536668" y="1927682"/>
            <a:ext cx="4288947" cy="2685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Due to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Improper sales forecast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,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inventory planning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is a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challenge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Reliance on one supplier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for some products like Discharge rods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Sales team handling vendor negotiations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Excessive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technical team travel for demos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rather than training sales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As 50% of inputs are imported, it poses challenges in procurement due to banking facilities and cash flows limitations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Supply chain risks not modelled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or planned for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Limited use of </a:t>
            </a:r>
            <a:r>
              <a:rPr lang="en-US" b="1" i="1" dirty="0">
                <a:solidFill>
                  <a:schemeClr val="bg1">
                    <a:lumMod val="10000"/>
                  </a:schemeClr>
                </a:solidFill>
                <a:latin typeface="Tenorite" panose="00000500000000000000" pitchFamily="2" charset="0"/>
              </a:rPr>
              <a:t>supplier ratings and analytics</a:t>
            </a:r>
            <a:endParaRPr lang="en-US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>
                  <a:lumMod val="10000"/>
                </a:schemeClr>
              </a:solidFill>
              <a:latin typeface="Tenorite" panose="00000500000000000000" pitchFamily="2" charset="0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96D4774-C828-4048-9CAF-2D5009D36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7003" y="193251"/>
            <a:ext cx="1165539" cy="824474"/>
          </a:xfrm>
          <a:prstGeom prst="rect">
            <a:avLst/>
          </a:prstGeom>
        </p:spPr>
      </p:pic>
      <p:sp>
        <p:nvSpPr>
          <p:cNvPr id="32" name="Google Shape;205;p32">
            <a:extLst>
              <a:ext uri="{FF2B5EF4-FFF2-40B4-BE49-F238E27FC236}">
                <a16:creationId xmlns:a16="http://schemas.microsoft.com/office/drawing/2014/main" id="{040FCF54-9E80-4781-A3EA-93EEBD2D808A}"/>
              </a:ext>
            </a:extLst>
          </p:cNvPr>
          <p:cNvSpPr txBox="1">
            <a:spLocks/>
          </p:cNvSpPr>
          <p:nvPr/>
        </p:nvSpPr>
        <p:spPr>
          <a:xfrm>
            <a:off x="279735" y="133147"/>
            <a:ext cx="562848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50000"/>
              </a:lnSpc>
              <a:buClr>
                <a:schemeClr val="dk1"/>
              </a:buClr>
              <a:buSzPts val="3000"/>
              <a:buFont typeface="Poppins Light"/>
              <a:buNone/>
              <a:defRPr sz="3200">
                <a:solidFill>
                  <a:schemeClr val="dk1"/>
                </a:solidFill>
                <a:latin typeface="Poppins SemiBold" panose="00000700000000000000" pitchFamily="2" charset="0"/>
                <a:ea typeface="Poppins Light"/>
                <a:cs typeface="Poppins SemiBold" panose="00000700000000000000" pitchFamily="2" charset="0"/>
              </a:defRPr>
            </a:lvl1pPr>
            <a:lvl2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2pPr>
            <a:lvl3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3pPr>
            <a:lvl4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4pPr>
            <a:lvl5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5pPr>
            <a:lvl6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6pPr>
            <a:lvl7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7pPr>
            <a:lvl8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8pPr>
            <a:lvl9pPr algn="ctr">
              <a:buClr>
                <a:schemeClr val="dk1"/>
              </a:buClr>
              <a:buSzPts val="3000"/>
              <a:buFont typeface="Poppins Light"/>
              <a:buNone/>
              <a:defRPr sz="3000">
                <a:solidFill>
                  <a:schemeClr val="dk1"/>
                </a:solidFill>
                <a:latin typeface="Poppins Light"/>
                <a:ea typeface="Poppins Light"/>
                <a:cs typeface="Poppins Light"/>
              </a:defRPr>
            </a:lvl9pPr>
          </a:lstStyle>
          <a:p>
            <a:r>
              <a:rPr lang="en-IN" dirty="0"/>
              <a:t>Operation Observation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583DBBA-A3B9-4345-AADB-090D9836037D}"/>
              </a:ext>
            </a:extLst>
          </p:cNvPr>
          <p:cNvCxnSpPr/>
          <p:nvPr/>
        </p:nvCxnSpPr>
        <p:spPr>
          <a:xfrm>
            <a:off x="4825615" y="1935350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1F7EC70-D530-4819-9529-6C8A04722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922001" y="364833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ABD2AA-ADF4-4305-93D6-E6FEC2B6D00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157246" y="343496"/>
            <a:ext cx="0" cy="2410422"/>
          </a:xfrm>
          <a:prstGeom prst="straightConnector1">
            <a:avLst/>
          </a:prstGeom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8CB2227-A399-4E44-925A-73076D1938E5}"/>
              </a:ext>
            </a:extLst>
          </p:cNvPr>
          <p:cNvGrpSpPr/>
          <p:nvPr/>
        </p:nvGrpSpPr>
        <p:grpSpPr>
          <a:xfrm>
            <a:off x="860759" y="1165546"/>
            <a:ext cx="648001" cy="648000"/>
            <a:chOff x="97877" y="3442678"/>
            <a:chExt cx="648001" cy="648000"/>
          </a:xfrm>
        </p:grpSpPr>
        <p:sp>
          <p:nvSpPr>
            <p:cNvPr id="42" name="Oval 69">
              <a:extLst>
                <a:ext uri="{FF2B5EF4-FFF2-40B4-BE49-F238E27FC236}">
                  <a16:creationId xmlns:a16="http://schemas.microsoft.com/office/drawing/2014/main" id="{FCFD51C1-FAD5-412F-AC7B-0B6DFE87FB4C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BBBF3508-3296-458E-8208-042EDA52A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5512" y="3592936"/>
              <a:ext cx="360000" cy="360000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64A4708-FFD4-4A00-A93A-B05221ABD165}"/>
              </a:ext>
            </a:extLst>
          </p:cNvPr>
          <p:cNvGrpSpPr/>
          <p:nvPr/>
        </p:nvGrpSpPr>
        <p:grpSpPr>
          <a:xfrm>
            <a:off x="5192032" y="1119963"/>
            <a:ext cx="648001" cy="648000"/>
            <a:chOff x="3263390" y="3442678"/>
            <a:chExt cx="648001" cy="648000"/>
          </a:xfrm>
        </p:grpSpPr>
        <p:sp>
          <p:nvSpPr>
            <p:cNvPr id="45" name="Oval 69">
              <a:extLst>
                <a:ext uri="{FF2B5EF4-FFF2-40B4-BE49-F238E27FC236}">
                  <a16:creationId xmlns:a16="http://schemas.microsoft.com/office/drawing/2014/main" id="{17E4268D-AE49-4EA0-BE2F-EE97F395DAD3}"/>
                </a:ext>
              </a:extLst>
            </p:cNvPr>
            <p:cNvSpPr/>
            <p:nvPr/>
          </p:nvSpPr>
          <p:spPr>
            <a:xfrm>
              <a:off x="3263390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C86929F-C97B-4420-8931-9B4FD76B4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1135" y="3570454"/>
              <a:ext cx="360000" cy="360000"/>
            </a:xfrm>
            <a:prstGeom prst="rect">
              <a:avLst/>
            </a:prstGeom>
          </p:spPr>
        </p:pic>
      </p:grpSp>
      <p:sp>
        <p:nvSpPr>
          <p:cNvPr id="24" name="Google Shape;205;p32">
            <a:extLst>
              <a:ext uri="{FF2B5EF4-FFF2-40B4-BE49-F238E27FC236}">
                <a16:creationId xmlns:a16="http://schemas.microsoft.com/office/drawing/2014/main" id="{FAC56982-C3CD-4029-B68A-3EFAF9271753}"/>
              </a:ext>
            </a:extLst>
          </p:cNvPr>
          <p:cNvSpPr txBox="1">
            <a:spLocks/>
          </p:cNvSpPr>
          <p:nvPr/>
        </p:nvSpPr>
        <p:spPr>
          <a:xfrm>
            <a:off x="364169" y="624125"/>
            <a:ext cx="482786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17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Light"/>
              <a:buNone/>
              <a:defRPr sz="3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r>
              <a:rPr lang="en-IN" sz="1400" dirty="0">
                <a:latin typeface="Poppins Medium" panose="00000600000000000000" pitchFamily="2" charset="0"/>
                <a:cs typeface="Poppins Medium" panose="00000600000000000000" pitchFamily="2" charset="0"/>
              </a:rPr>
              <a:t>Logistics, Procurement, Production, Tender, Bidding</a:t>
            </a:r>
          </a:p>
        </p:txBody>
      </p:sp>
    </p:spTree>
    <p:extLst>
      <p:ext uri="{BB962C8B-B14F-4D97-AF65-F5344CB8AC3E}">
        <p14:creationId xmlns:p14="http://schemas.microsoft.com/office/powerpoint/2010/main" val="2656024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2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2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/>
      <p:bldP spid="206" grpId="0"/>
      <p:bldP spid="210" grpId="0" build="p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 txBox="1">
            <a:spLocks noGrp="1"/>
          </p:cNvSpPr>
          <p:nvPr>
            <p:ph type="title"/>
          </p:nvPr>
        </p:nvSpPr>
        <p:spPr>
          <a:xfrm>
            <a:off x="78858" y="1916295"/>
            <a:ext cx="5652239" cy="9706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Proposed Intervention : Phased Approach</a:t>
            </a:r>
          </a:p>
        </p:txBody>
      </p:sp>
      <p:pic>
        <p:nvPicPr>
          <p:cNvPr id="247" name="Google Shape;247;p3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24265" r="24265"/>
          <a:stretch/>
        </p:blipFill>
        <p:spPr>
          <a:xfrm>
            <a:off x="5164647" y="0"/>
            <a:ext cx="3970976" cy="5143501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cxnSp>
        <p:nvCxnSpPr>
          <p:cNvPr id="248" name="Google Shape;248;p33"/>
          <p:cNvCxnSpPr>
            <a:cxnSpLocks/>
          </p:cNvCxnSpPr>
          <p:nvPr/>
        </p:nvCxnSpPr>
        <p:spPr>
          <a:xfrm flipH="1">
            <a:off x="155076" y="3045061"/>
            <a:ext cx="4619432" cy="0"/>
          </a:xfrm>
          <a:prstGeom prst="straightConnector1">
            <a:avLst/>
          </a:prstGeom>
          <a:noFill/>
          <a:ln w="41275" cap="rnd" cmpd="thickThin">
            <a:solidFill>
              <a:srgbClr val="394867">
                <a:alpha val="80000"/>
              </a:srgbClr>
            </a:solidFill>
            <a:prstDash val="solid"/>
            <a:bevel/>
            <a:headEnd type="none" w="med" len="med"/>
            <a:tailEnd type="none" w="med" len="med"/>
          </a:ln>
        </p:spPr>
      </p:cxnSp>
      <p:sp>
        <p:nvSpPr>
          <p:cNvPr id="5" name="Subtitle 2">
            <a:extLst>
              <a:ext uri="{FF2B5EF4-FFF2-40B4-BE49-F238E27FC236}">
                <a16:creationId xmlns:a16="http://schemas.microsoft.com/office/drawing/2014/main" id="{2FB64FA1-9A7F-467E-8946-89A2C7BB110C}"/>
              </a:ext>
            </a:extLst>
          </p:cNvPr>
          <p:cNvSpPr txBox="1">
            <a:spLocks/>
          </p:cNvSpPr>
          <p:nvPr/>
        </p:nvSpPr>
        <p:spPr>
          <a:xfrm>
            <a:off x="78858" y="3227205"/>
            <a:ext cx="4905266" cy="17247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ADE4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Cultural transformation to make people more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accountable and autonomous </a:t>
            </a:r>
            <a:r>
              <a: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is not something that can be implemented through a one time intervention.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B9F0F9-0360-4BCD-9B67-628B872C6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8931"/>
            <a:ext cx="1165539" cy="82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9548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437587" y="3513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0"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Phase 1</a:t>
            </a:r>
          </a:p>
        </p:txBody>
      </p:sp>
      <p:sp>
        <p:nvSpPr>
          <p:cNvPr id="9" name="Google Shape;4824;p96">
            <a:extLst>
              <a:ext uri="{FF2B5EF4-FFF2-40B4-BE49-F238E27FC236}">
                <a16:creationId xmlns:a16="http://schemas.microsoft.com/office/drawing/2014/main" id="{7E9DA5B4-C55B-4CC2-A753-266293A5E994}"/>
              </a:ext>
            </a:extLst>
          </p:cNvPr>
          <p:cNvSpPr/>
          <p:nvPr/>
        </p:nvSpPr>
        <p:spPr>
          <a:xfrm>
            <a:off x="45011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IN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Strategy </a:t>
            </a:r>
          </a:p>
          <a:p>
            <a:pPr algn="ctr"/>
            <a:r>
              <a:rPr lang="en-IN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Articulation and </a:t>
            </a:r>
          </a:p>
          <a:p>
            <a:pPr algn="ctr"/>
            <a:r>
              <a:rPr lang="en-IN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Integration</a:t>
            </a:r>
          </a:p>
        </p:txBody>
      </p:sp>
      <p:sp>
        <p:nvSpPr>
          <p:cNvPr id="10" name="Google Shape;4825;p96">
            <a:extLst>
              <a:ext uri="{FF2B5EF4-FFF2-40B4-BE49-F238E27FC236}">
                <a16:creationId xmlns:a16="http://schemas.microsoft.com/office/drawing/2014/main" id="{621246D0-C11B-4D0D-920B-02E30956F474}"/>
              </a:ext>
            </a:extLst>
          </p:cNvPr>
          <p:cNvSpPr/>
          <p:nvPr/>
        </p:nvSpPr>
        <p:spPr>
          <a:xfrm>
            <a:off x="251072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445D7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Aligning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Organization </a:t>
            </a:r>
          </a:p>
          <a:p>
            <a:pPr algn="ctr"/>
            <a:r>
              <a:rPr lang="en-US" sz="140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Structure</a:t>
            </a:r>
            <a:endParaRPr lang="en-US" sz="1400" dirty="0">
              <a:solidFill>
                <a:schemeClr val="bg1"/>
              </a:solidFill>
              <a:latin typeface="Tenorite" panose="00000500000000000000" pitchFamily="2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Google Shape;4826;p96">
            <a:extLst>
              <a:ext uri="{FF2B5EF4-FFF2-40B4-BE49-F238E27FC236}">
                <a16:creationId xmlns:a16="http://schemas.microsoft.com/office/drawing/2014/main" id="{7558BB32-50EF-42AC-A904-63973F53EF3B}"/>
              </a:ext>
            </a:extLst>
          </p:cNvPr>
          <p:cNvSpPr/>
          <p:nvPr/>
        </p:nvSpPr>
        <p:spPr>
          <a:xfrm>
            <a:off x="4572000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667E9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Strategic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Financial Plan</a:t>
            </a:r>
            <a:endParaRPr lang="en-US" dirty="0">
              <a:solidFill>
                <a:schemeClr val="bg1"/>
              </a:solidFill>
              <a:latin typeface="Tenorite" panose="00000500000000000000" pitchFamily="2" charset="0"/>
            </a:endParaRPr>
          </a:p>
        </p:txBody>
      </p:sp>
      <p:sp>
        <p:nvSpPr>
          <p:cNvPr id="13" name="Google Shape;4828;p96">
            <a:extLst>
              <a:ext uri="{FF2B5EF4-FFF2-40B4-BE49-F238E27FC236}">
                <a16:creationId xmlns:a16="http://schemas.microsoft.com/office/drawing/2014/main" id="{B3314721-7F9C-4489-AE72-E5D291DE955B}"/>
              </a:ext>
            </a:extLst>
          </p:cNvPr>
          <p:cNvSpPr/>
          <p:nvPr/>
        </p:nvSpPr>
        <p:spPr>
          <a:xfrm>
            <a:off x="6633276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400" dirty="0">
                <a:latin typeface="Tenorite" panose="00000500000000000000" pitchFamily="2" charset="0"/>
              </a:rPr>
              <a:t>Quarterly Business Review</a:t>
            </a:r>
            <a:endParaRPr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49F0E4-6FC3-48E3-87AE-E513D951CFEF}"/>
              </a:ext>
            </a:extLst>
          </p:cNvPr>
          <p:cNvSpPr/>
          <p:nvPr/>
        </p:nvSpPr>
        <p:spPr>
          <a:xfrm>
            <a:off x="437587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Conduct strategic planning to determine the overall purpose and direction for the organization, as well as the methods (values, strategies, products and services)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B931A1-6476-420D-9ADF-96850E4E859F}"/>
              </a:ext>
            </a:extLst>
          </p:cNvPr>
          <p:cNvSpPr/>
          <p:nvPr/>
        </p:nvSpPr>
        <p:spPr>
          <a:xfrm>
            <a:off x="2552794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Align Organization Structure to enable business strategy. 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Map out Job grades and bands.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Define a Career Progression path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2C8863-31B5-4F62-84E8-48404BE7AF18}"/>
              </a:ext>
            </a:extLst>
          </p:cNvPr>
          <p:cNvSpPr/>
          <p:nvPr/>
        </p:nvSpPr>
        <p:spPr>
          <a:xfrm>
            <a:off x="4668001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Identify the business opportunities which helps decide a target, a number to chase which provides input to many other functions, such as resource planning, financial mgt, </a:t>
            </a:r>
            <a:r>
              <a:rPr kumimoji="0" 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etc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Tenorite" panose="00000500000000000000" pitchFamily="2" charset="0"/>
              <a:cs typeface="Helvetica"/>
              <a:sym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153520-251E-4A10-8366-DD6F54753FE3}"/>
              </a:ext>
            </a:extLst>
          </p:cNvPr>
          <p:cNvSpPr/>
          <p:nvPr/>
        </p:nvSpPr>
        <p:spPr>
          <a:xfrm>
            <a:off x="6654413" y="2247800"/>
            <a:ext cx="2052000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Review of actual performance of the Quarter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7938555-ECB4-47C4-91DC-04A90366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587" y="135006"/>
            <a:ext cx="1165539" cy="82447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8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 amt="70000"/>
          </a:blip>
          <a:srcRect l="12213" r="-79"/>
          <a:stretch/>
        </p:blipFill>
        <p:spPr>
          <a:xfrm flipH="1">
            <a:off x="2376625" y="0"/>
            <a:ext cx="6767372" cy="5143500"/>
          </a:xfrm>
          <a:prstGeom prst="rect">
            <a:avLst/>
          </a:prstGeom>
        </p:spPr>
      </p:pic>
      <p:sp>
        <p:nvSpPr>
          <p:cNvPr id="154" name="Google Shape;154;p28"/>
          <p:cNvSpPr/>
          <p:nvPr/>
        </p:nvSpPr>
        <p:spPr>
          <a:xfrm>
            <a:off x="-1" y="1666800"/>
            <a:ext cx="5203066" cy="3040200"/>
          </a:xfrm>
          <a:prstGeom prst="rect">
            <a:avLst/>
          </a:prstGeom>
          <a:solidFill>
            <a:srgbClr val="C8D1E4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8"/>
          <p:cNvSpPr txBox="1">
            <a:spLocks noGrp="1"/>
          </p:cNvSpPr>
          <p:nvPr>
            <p:ph type="title"/>
          </p:nvPr>
        </p:nvSpPr>
        <p:spPr>
          <a:xfrm>
            <a:off x="-1" y="1928688"/>
            <a:ext cx="5406583" cy="6140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>
                <a:latin typeface="Poppins SemiBold" panose="00000700000000000000" pitchFamily="2" charset="0"/>
                <a:cs typeface="Poppins SemiBold" panose="00000700000000000000" pitchFamily="2" charset="0"/>
              </a:rPr>
              <a:t>Diagnostic Approach</a:t>
            </a:r>
          </a:p>
        </p:txBody>
      </p:sp>
      <p:sp>
        <p:nvSpPr>
          <p:cNvPr id="157" name="Google Shape;157;p28"/>
          <p:cNvSpPr txBox="1">
            <a:spLocks noGrp="1"/>
          </p:cNvSpPr>
          <p:nvPr>
            <p:ph type="subTitle" idx="1"/>
          </p:nvPr>
        </p:nvSpPr>
        <p:spPr>
          <a:xfrm>
            <a:off x="0" y="2571750"/>
            <a:ext cx="4937186" cy="20862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Organizational diagnosis explores all levels of an organization, from surface aspects to hidden elements.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It employs structured and unstructured discussions to gather insights.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The goal is to grasp the current state, identify gaps, pinpoint bottlenecks, and determine their causes to inform management's solutions.</a:t>
            </a:r>
            <a:endParaRPr dirty="0">
              <a:solidFill>
                <a:schemeClr val="tx1"/>
              </a:solidFill>
              <a:latin typeface="Tenorite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AA93B5-BC07-4743-B26F-C391A09A0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73" y="139870"/>
            <a:ext cx="1165539" cy="82447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437587" y="3513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0"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Phase 2</a:t>
            </a:r>
          </a:p>
        </p:txBody>
      </p:sp>
      <p:sp>
        <p:nvSpPr>
          <p:cNvPr id="9" name="Google Shape;4824;p96">
            <a:extLst>
              <a:ext uri="{FF2B5EF4-FFF2-40B4-BE49-F238E27FC236}">
                <a16:creationId xmlns:a16="http://schemas.microsoft.com/office/drawing/2014/main" id="{7E9DA5B4-C55B-4CC2-A753-266293A5E994}"/>
              </a:ext>
            </a:extLst>
          </p:cNvPr>
          <p:cNvSpPr/>
          <p:nvPr/>
        </p:nvSpPr>
        <p:spPr>
          <a:xfrm>
            <a:off x="45011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Articulation of </a:t>
            </a:r>
          </a:p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Business Critical</a:t>
            </a:r>
          </a:p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Goals / KPIs</a:t>
            </a:r>
            <a:endParaRPr lang="en-IN" sz="1400" dirty="0">
              <a:latin typeface="Tenorite" panose="00000500000000000000" pitchFamily="2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4825;p96">
            <a:extLst>
              <a:ext uri="{FF2B5EF4-FFF2-40B4-BE49-F238E27FC236}">
                <a16:creationId xmlns:a16="http://schemas.microsoft.com/office/drawing/2014/main" id="{621246D0-C11B-4D0D-920B-02E30956F474}"/>
              </a:ext>
            </a:extLst>
          </p:cNvPr>
          <p:cNvSpPr/>
          <p:nvPr/>
        </p:nvSpPr>
        <p:spPr>
          <a:xfrm>
            <a:off x="251072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445D7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Annual Operating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Plan</a:t>
            </a:r>
          </a:p>
        </p:txBody>
      </p:sp>
      <p:sp>
        <p:nvSpPr>
          <p:cNvPr id="11" name="Google Shape;4826;p96">
            <a:extLst>
              <a:ext uri="{FF2B5EF4-FFF2-40B4-BE49-F238E27FC236}">
                <a16:creationId xmlns:a16="http://schemas.microsoft.com/office/drawing/2014/main" id="{7558BB32-50EF-42AC-A904-63973F53EF3B}"/>
              </a:ext>
            </a:extLst>
          </p:cNvPr>
          <p:cNvSpPr/>
          <p:nvPr/>
        </p:nvSpPr>
        <p:spPr>
          <a:xfrm>
            <a:off x="4572000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667E9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Performance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chemeClr val="bg1"/>
              </a:solidFill>
              <a:latin typeface="Tenorite" panose="00000500000000000000" pitchFamily="2" charset="0"/>
            </a:endParaRPr>
          </a:p>
        </p:txBody>
      </p:sp>
      <p:sp>
        <p:nvSpPr>
          <p:cNvPr id="13" name="Google Shape;4828;p96">
            <a:extLst>
              <a:ext uri="{FF2B5EF4-FFF2-40B4-BE49-F238E27FC236}">
                <a16:creationId xmlns:a16="http://schemas.microsoft.com/office/drawing/2014/main" id="{B3314721-7F9C-4489-AE72-E5D291DE955B}"/>
              </a:ext>
            </a:extLst>
          </p:cNvPr>
          <p:cNvSpPr/>
          <p:nvPr/>
        </p:nvSpPr>
        <p:spPr>
          <a:xfrm>
            <a:off x="6633276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400" dirty="0">
                <a:latin typeface="Tenorite" panose="00000500000000000000" pitchFamily="2" charset="0"/>
              </a:rPr>
              <a:t>Bi-Annual Business Review</a:t>
            </a:r>
            <a:endParaRPr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49F0E4-6FC3-48E3-87AE-E513D951CFEF}"/>
              </a:ext>
            </a:extLst>
          </p:cNvPr>
          <p:cNvSpPr/>
          <p:nvPr/>
        </p:nvSpPr>
        <p:spPr>
          <a:xfrm>
            <a:off x="437587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Proper identification and definition of business goals, KPIs and KRAs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Tenorite" panose="00000500000000000000" pitchFamily="2" charset="0"/>
              <a:cs typeface="Helvetica"/>
              <a:sym typeface="Calibri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B931A1-6476-420D-9ADF-96850E4E859F}"/>
              </a:ext>
            </a:extLst>
          </p:cNvPr>
          <p:cNvSpPr/>
          <p:nvPr/>
        </p:nvSpPr>
        <p:spPr>
          <a:xfrm>
            <a:off x="2487759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Convert the strategic plan into a financial forecast for the business to get visibility on Revenues, Profit, cash flows, CAPEX, OPEX &amp; talent requirements.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Tenorite" panose="00000500000000000000" pitchFamily="2" charset="0"/>
              <a:cs typeface="Helvetica"/>
              <a:sym typeface="Calibri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2C8863-31B5-4F62-84E8-48404BE7AF18}"/>
              </a:ext>
            </a:extLst>
          </p:cNvPr>
          <p:cNvSpPr/>
          <p:nvPr/>
        </p:nvSpPr>
        <p:spPr>
          <a:xfrm>
            <a:off x="4537931" y="2247801"/>
            <a:ext cx="1965275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Introduce a business appropriate Performance Management framework.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Begin working with the team and supporting them to script their goals - which are SMART and measurable.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153520-251E-4A10-8366-DD6F54753FE3}"/>
              </a:ext>
            </a:extLst>
          </p:cNvPr>
          <p:cNvSpPr/>
          <p:nvPr/>
        </p:nvSpPr>
        <p:spPr>
          <a:xfrm>
            <a:off x="6710780" y="2240916"/>
            <a:ext cx="2052000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Review of Bi-Annual actual performance </a:t>
            </a:r>
            <a:r>
              <a:rPr lang="en-US" dirty="0"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latin typeface="Tenorite" panose="00000500000000000000" pitchFamily="2" charset="0"/>
                <a:cs typeface="Helvetica"/>
                <a:sym typeface="Calibri"/>
              </a:rPr>
              <a:t>V/S AOP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 along with AOP Refresh if required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7938555-ECB4-47C4-91DC-04A90366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587" y="135006"/>
            <a:ext cx="1165539" cy="82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4626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437587" y="3513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0"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Phase 3</a:t>
            </a:r>
          </a:p>
        </p:txBody>
      </p:sp>
      <p:sp>
        <p:nvSpPr>
          <p:cNvPr id="9" name="Google Shape;4824;p96">
            <a:extLst>
              <a:ext uri="{FF2B5EF4-FFF2-40B4-BE49-F238E27FC236}">
                <a16:creationId xmlns:a16="http://schemas.microsoft.com/office/drawing/2014/main" id="{7E9DA5B4-C55B-4CC2-A753-266293A5E994}"/>
              </a:ext>
            </a:extLst>
          </p:cNvPr>
          <p:cNvSpPr/>
          <p:nvPr/>
        </p:nvSpPr>
        <p:spPr>
          <a:xfrm>
            <a:off x="45011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Cash Flow </a:t>
            </a:r>
          </a:p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Forecasting &amp; </a:t>
            </a:r>
          </a:p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Management</a:t>
            </a:r>
            <a:endParaRPr lang="en-IN" sz="1400" dirty="0">
              <a:latin typeface="Tenorite" panose="00000500000000000000" pitchFamily="2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4825;p96">
            <a:extLst>
              <a:ext uri="{FF2B5EF4-FFF2-40B4-BE49-F238E27FC236}">
                <a16:creationId xmlns:a16="http://schemas.microsoft.com/office/drawing/2014/main" id="{621246D0-C11B-4D0D-920B-02E30956F474}"/>
              </a:ext>
            </a:extLst>
          </p:cNvPr>
          <p:cNvSpPr/>
          <p:nvPr/>
        </p:nvSpPr>
        <p:spPr>
          <a:xfrm>
            <a:off x="251072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445D7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Role Clarity</a:t>
            </a:r>
          </a:p>
        </p:txBody>
      </p:sp>
      <p:sp>
        <p:nvSpPr>
          <p:cNvPr id="11" name="Google Shape;4826;p96">
            <a:extLst>
              <a:ext uri="{FF2B5EF4-FFF2-40B4-BE49-F238E27FC236}">
                <a16:creationId xmlns:a16="http://schemas.microsoft.com/office/drawing/2014/main" id="{7558BB32-50EF-42AC-A904-63973F53EF3B}"/>
              </a:ext>
            </a:extLst>
          </p:cNvPr>
          <p:cNvSpPr/>
          <p:nvPr/>
        </p:nvSpPr>
        <p:spPr>
          <a:xfrm>
            <a:off x="4572000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667E9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Management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Routines – The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Power of 69</a:t>
            </a:r>
            <a:endParaRPr lang="en-US" dirty="0">
              <a:solidFill>
                <a:schemeClr val="bg1"/>
              </a:solidFill>
              <a:latin typeface="Tenorite" panose="00000500000000000000" pitchFamily="2" charset="0"/>
            </a:endParaRPr>
          </a:p>
        </p:txBody>
      </p:sp>
      <p:sp>
        <p:nvSpPr>
          <p:cNvPr id="13" name="Google Shape;4828;p96">
            <a:extLst>
              <a:ext uri="{FF2B5EF4-FFF2-40B4-BE49-F238E27FC236}">
                <a16:creationId xmlns:a16="http://schemas.microsoft.com/office/drawing/2014/main" id="{B3314721-7F9C-4489-AE72-E5D291DE955B}"/>
              </a:ext>
            </a:extLst>
          </p:cNvPr>
          <p:cNvSpPr/>
          <p:nvPr/>
        </p:nvSpPr>
        <p:spPr>
          <a:xfrm>
            <a:off x="6633276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400" dirty="0">
                <a:latin typeface="Tenorite" panose="00000500000000000000" pitchFamily="2" charset="0"/>
              </a:rPr>
              <a:t>Quarterly Business Review</a:t>
            </a:r>
            <a:endParaRPr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49F0E4-6FC3-48E3-87AE-E513D951CFEF}"/>
              </a:ext>
            </a:extLst>
          </p:cNvPr>
          <p:cNvSpPr/>
          <p:nvPr/>
        </p:nvSpPr>
        <p:spPr>
          <a:xfrm>
            <a:off x="437587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Implement cash flow forecast  and actuals tracking to drive positive cashflows. 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Wealth Management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B931A1-6476-420D-9ADF-96850E4E859F}"/>
              </a:ext>
            </a:extLst>
          </p:cNvPr>
          <p:cNvSpPr/>
          <p:nvPr/>
        </p:nvSpPr>
        <p:spPr>
          <a:xfrm>
            <a:off x="2552794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Bring role clarity to eliminate ambiguity, enhance accountability and enrich interdependencies.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Script detailed Job Description for each unique role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2C8863-31B5-4F62-84E8-48404BE7AF18}"/>
              </a:ext>
            </a:extLst>
          </p:cNvPr>
          <p:cNvSpPr/>
          <p:nvPr/>
        </p:nvSpPr>
        <p:spPr>
          <a:xfrm>
            <a:off x="4668001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Define weekly, monthly, quarterly &amp; annual management routines for all functions along with agenda, </a:t>
            </a:r>
            <a:r>
              <a:rPr kumimoji="0" 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actionables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 and timelines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153520-251E-4A10-8366-DD6F54753FE3}"/>
              </a:ext>
            </a:extLst>
          </p:cNvPr>
          <p:cNvSpPr/>
          <p:nvPr/>
        </p:nvSpPr>
        <p:spPr>
          <a:xfrm>
            <a:off x="6654413" y="2247800"/>
            <a:ext cx="2052000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Review of actual performance of the Quarter v/s AOP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lang="en-US" dirty="0"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latin typeface="Tenorite" panose="00000500000000000000" pitchFamily="2" charset="0"/>
                <a:cs typeface="Helvetica"/>
                <a:sym typeface="Calibri"/>
              </a:rPr>
              <a:t>Review the actual performance for the full financial year (FY23-24)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Tenorite" panose="00000500000000000000" pitchFamily="2" charset="0"/>
              <a:cs typeface="Helvetica"/>
              <a:sym typeface="Calibri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7938555-ECB4-47C4-91DC-04A90366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587" y="135006"/>
            <a:ext cx="1165539" cy="82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789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437587" y="3513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0"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Phase 4</a:t>
            </a:r>
          </a:p>
        </p:txBody>
      </p:sp>
      <p:sp>
        <p:nvSpPr>
          <p:cNvPr id="9" name="Google Shape;4824;p96">
            <a:extLst>
              <a:ext uri="{FF2B5EF4-FFF2-40B4-BE49-F238E27FC236}">
                <a16:creationId xmlns:a16="http://schemas.microsoft.com/office/drawing/2014/main" id="{7E9DA5B4-C55B-4CC2-A753-266293A5E994}"/>
              </a:ext>
            </a:extLst>
          </p:cNvPr>
          <p:cNvSpPr/>
          <p:nvPr/>
        </p:nvSpPr>
        <p:spPr>
          <a:xfrm>
            <a:off x="45011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Business </a:t>
            </a:r>
          </a:p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Analytics - MIS </a:t>
            </a:r>
          </a:p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and Dashboards</a:t>
            </a:r>
            <a:endParaRPr lang="en-IN" sz="1400" dirty="0">
              <a:latin typeface="Tenorite" panose="00000500000000000000" pitchFamily="2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4825;p96">
            <a:extLst>
              <a:ext uri="{FF2B5EF4-FFF2-40B4-BE49-F238E27FC236}">
                <a16:creationId xmlns:a16="http://schemas.microsoft.com/office/drawing/2014/main" id="{621246D0-C11B-4D0D-920B-02E30956F474}"/>
              </a:ext>
            </a:extLst>
          </p:cNvPr>
          <p:cNvSpPr/>
          <p:nvPr/>
        </p:nvSpPr>
        <p:spPr>
          <a:xfrm>
            <a:off x="251072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445D7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Standardization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of Business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Processes and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Systems (F) Phase I</a:t>
            </a:r>
          </a:p>
        </p:txBody>
      </p:sp>
      <p:sp>
        <p:nvSpPr>
          <p:cNvPr id="11" name="Google Shape;4826;p96">
            <a:extLst>
              <a:ext uri="{FF2B5EF4-FFF2-40B4-BE49-F238E27FC236}">
                <a16:creationId xmlns:a16="http://schemas.microsoft.com/office/drawing/2014/main" id="{7558BB32-50EF-42AC-A904-63973F53EF3B}"/>
              </a:ext>
            </a:extLst>
          </p:cNvPr>
          <p:cNvSpPr/>
          <p:nvPr/>
        </p:nvSpPr>
        <p:spPr>
          <a:xfrm>
            <a:off x="4572000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667E9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Standardization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of Business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Processes and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Systems (HR) Phase I</a:t>
            </a:r>
          </a:p>
        </p:txBody>
      </p:sp>
      <p:sp>
        <p:nvSpPr>
          <p:cNvPr id="13" name="Google Shape;4828;p96">
            <a:extLst>
              <a:ext uri="{FF2B5EF4-FFF2-40B4-BE49-F238E27FC236}">
                <a16:creationId xmlns:a16="http://schemas.microsoft.com/office/drawing/2014/main" id="{B3314721-7F9C-4489-AE72-E5D291DE955B}"/>
              </a:ext>
            </a:extLst>
          </p:cNvPr>
          <p:cNvSpPr/>
          <p:nvPr/>
        </p:nvSpPr>
        <p:spPr>
          <a:xfrm>
            <a:off x="6633276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400" dirty="0">
                <a:latin typeface="Tenorite" panose="00000500000000000000" pitchFamily="2" charset="0"/>
              </a:rPr>
              <a:t>Bi-Annual Business Review</a:t>
            </a:r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49F0E4-6FC3-48E3-87AE-E513D951CFEF}"/>
              </a:ext>
            </a:extLst>
          </p:cNvPr>
          <p:cNvSpPr/>
          <p:nvPr/>
        </p:nvSpPr>
        <p:spPr>
          <a:xfrm>
            <a:off x="437587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Define weekly, monthly, quarterly &amp; annual management routines for all functions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B931A1-6476-420D-9ADF-96850E4E859F}"/>
              </a:ext>
            </a:extLst>
          </p:cNvPr>
          <p:cNvSpPr/>
          <p:nvPr/>
        </p:nvSpPr>
        <p:spPr>
          <a:xfrm>
            <a:off x="2552794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Supervise the creation process flows, standard operating procedures, Authority Matrix and highlighting critical tasks for all financial business processes and systems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2C8863-31B5-4F62-84E8-48404BE7AF18}"/>
              </a:ext>
            </a:extLst>
          </p:cNvPr>
          <p:cNvSpPr/>
          <p:nvPr/>
        </p:nvSpPr>
        <p:spPr>
          <a:xfrm>
            <a:off x="4668001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Supervise the creation process flows, standard operating procedures</a:t>
            </a:r>
            <a:r>
              <a:rPr lang="en-US" dirty="0"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latin typeface="Tenorite" panose="00000500000000000000" pitchFamily="2" charset="0"/>
                <a:cs typeface="Helvetica"/>
                <a:sym typeface="Calibri"/>
              </a:rPr>
              <a:t>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and highlighting critical tasks for all HR business processes and systems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153520-251E-4A10-8366-DD6F54753FE3}"/>
              </a:ext>
            </a:extLst>
          </p:cNvPr>
          <p:cNvSpPr/>
          <p:nvPr/>
        </p:nvSpPr>
        <p:spPr>
          <a:xfrm>
            <a:off x="6654413" y="2247800"/>
            <a:ext cx="2052000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Review of Bi-Annual actual performance </a:t>
            </a:r>
            <a:r>
              <a:rPr lang="en-US" dirty="0"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latin typeface="Tenorite" panose="00000500000000000000" pitchFamily="2" charset="0"/>
                <a:cs typeface="Helvetica"/>
                <a:sym typeface="Calibri"/>
              </a:rPr>
              <a:t>V/S AOP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 along with AOP Refresh if required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7938555-ECB4-47C4-91DC-04A90366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587" y="135006"/>
            <a:ext cx="1165539" cy="82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8305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437587" y="3513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0"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Phase 5</a:t>
            </a:r>
          </a:p>
        </p:txBody>
      </p:sp>
      <p:sp>
        <p:nvSpPr>
          <p:cNvPr id="9" name="Google Shape;4824;p96">
            <a:extLst>
              <a:ext uri="{FF2B5EF4-FFF2-40B4-BE49-F238E27FC236}">
                <a16:creationId xmlns:a16="http://schemas.microsoft.com/office/drawing/2014/main" id="{7E9DA5B4-C55B-4CC2-A753-266293A5E994}"/>
              </a:ext>
            </a:extLst>
          </p:cNvPr>
          <p:cNvSpPr/>
          <p:nvPr/>
        </p:nvSpPr>
        <p:spPr>
          <a:xfrm>
            <a:off x="45011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Product/ </a:t>
            </a:r>
          </a:p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Services /Project </a:t>
            </a:r>
          </a:p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Costing, Pricing </a:t>
            </a:r>
          </a:p>
          <a:p>
            <a:pPr algn="ctr"/>
            <a:r>
              <a:rPr lang="en-US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and Profitability</a:t>
            </a:r>
            <a:endParaRPr lang="en-IN" sz="1400" dirty="0">
              <a:latin typeface="Tenorite" panose="00000500000000000000" pitchFamily="2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4825;p96">
            <a:extLst>
              <a:ext uri="{FF2B5EF4-FFF2-40B4-BE49-F238E27FC236}">
                <a16:creationId xmlns:a16="http://schemas.microsoft.com/office/drawing/2014/main" id="{621246D0-C11B-4D0D-920B-02E30956F474}"/>
              </a:ext>
            </a:extLst>
          </p:cNvPr>
          <p:cNvSpPr/>
          <p:nvPr/>
        </p:nvSpPr>
        <p:spPr>
          <a:xfrm>
            <a:off x="251072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445D7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Standardization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of Business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Processes and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Systems (F) </a:t>
            </a:r>
            <a:b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Phase II</a:t>
            </a:r>
          </a:p>
        </p:txBody>
      </p:sp>
      <p:sp>
        <p:nvSpPr>
          <p:cNvPr id="11" name="Google Shape;4826;p96">
            <a:extLst>
              <a:ext uri="{FF2B5EF4-FFF2-40B4-BE49-F238E27FC236}">
                <a16:creationId xmlns:a16="http://schemas.microsoft.com/office/drawing/2014/main" id="{7558BB32-50EF-42AC-A904-63973F53EF3B}"/>
              </a:ext>
            </a:extLst>
          </p:cNvPr>
          <p:cNvSpPr/>
          <p:nvPr/>
        </p:nvSpPr>
        <p:spPr>
          <a:xfrm>
            <a:off x="4572000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667E9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Annual Operating </a:t>
            </a:r>
            <a:b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Plan (2nd Year)</a:t>
            </a:r>
          </a:p>
        </p:txBody>
      </p:sp>
      <p:sp>
        <p:nvSpPr>
          <p:cNvPr id="13" name="Google Shape;4828;p96">
            <a:extLst>
              <a:ext uri="{FF2B5EF4-FFF2-40B4-BE49-F238E27FC236}">
                <a16:creationId xmlns:a16="http://schemas.microsoft.com/office/drawing/2014/main" id="{B3314721-7F9C-4489-AE72-E5D291DE955B}"/>
              </a:ext>
            </a:extLst>
          </p:cNvPr>
          <p:cNvSpPr/>
          <p:nvPr/>
        </p:nvSpPr>
        <p:spPr>
          <a:xfrm>
            <a:off x="6633276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400" dirty="0">
                <a:latin typeface="Tenorite" panose="00000500000000000000" pitchFamily="2" charset="0"/>
              </a:rPr>
              <a:t>Quarterly Business Review</a:t>
            </a:r>
            <a:endParaRPr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49F0E4-6FC3-48E3-87AE-E513D951CFEF}"/>
              </a:ext>
            </a:extLst>
          </p:cNvPr>
          <p:cNvSpPr/>
          <p:nvPr/>
        </p:nvSpPr>
        <p:spPr>
          <a:xfrm>
            <a:off x="437587" y="2247801"/>
            <a:ext cx="1971392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Define the cost directly related to a particular project, product and/or service.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lang="en-US" dirty="0"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latin typeface="Tenorite" panose="00000500000000000000" pitchFamily="2" charset="0"/>
                <a:cs typeface="Helvetica"/>
                <a:sym typeface="Calibri"/>
              </a:rPr>
              <a:t>C</a:t>
            </a:r>
            <a:r>
              <a:rPr kumimoji="0" 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reate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 templates for project wise costing and profitability and variances against actuals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Tenorite" panose="00000500000000000000" pitchFamily="2" charset="0"/>
              <a:cs typeface="Helvetica"/>
              <a:sym typeface="Calibri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B931A1-6476-420D-9ADF-96850E4E859F}"/>
              </a:ext>
            </a:extLst>
          </p:cNvPr>
          <p:cNvSpPr/>
          <p:nvPr/>
        </p:nvSpPr>
        <p:spPr>
          <a:xfrm>
            <a:off x="2595726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Supervise the creation process flows, standard operating procedures</a:t>
            </a:r>
            <a:r>
              <a:rPr lang="en-US" dirty="0"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latin typeface="Tenorite" panose="00000500000000000000" pitchFamily="2" charset="0"/>
                <a:cs typeface="Helvetica"/>
                <a:sym typeface="Calibri"/>
              </a:rPr>
              <a:t>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and highlighting critical tasks for all financial business processes and systems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2C8863-31B5-4F62-84E8-48404BE7AF18}"/>
              </a:ext>
            </a:extLst>
          </p:cNvPr>
          <p:cNvSpPr/>
          <p:nvPr/>
        </p:nvSpPr>
        <p:spPr>
          <a:xfrm>
            <a:off x="4625070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Convert the strategic plan into a financial forecast for the business to get visibility on Revenues, Profit, cash flows, CAPEX, OPEX &amp; talent requirements.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Tenorite" panose="00000500000000000000" pitchFamily="2" charset="0"/>
              <a:cs typeface="Helvetica"/>
              <a:sym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153520-251E-4A10-8366-DD6F54753FE3}"/>
              </a:ext>
            </a:extLst>
          </p:cNvPr>
          <p:cNvSpPr/>
          <p:nvPr/>
        </p:nvSpPr>
        <p:spPr>
          <a:xfrm>
            <a:off x="6654413" y="2247800"/>
            <a:ext cx="2052000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Review of actual performance of the Quarter v/s AOP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7938555-ECB4-47C4-91DC-04A90366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587" y="135006"/>
            <a:ext cx="1165539" cy="82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4284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437587" y="3513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0"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Phase 6</a:t>
            </a:r>
          </a:p>
        </p:txBody>
      </p:sp>
      <p:sp>
        <p:nvSpPr>
          <p:cNvPr id="9" name="Google Shape;4824;p96">
            <a:extLst>
              <a:ext uri="{FF2B5EF4-FFF2-40B4-BE49-F238E27FC236}">
                <a16:creationId xmlns:a16="http://schemas.microsoft.com/office/drawing/2014/main" id="{7E9DA5B4-C55B-4CC2-A753-266293A5E994}"/>
              </a:ext>
            </a:extLst>
          </p:cNvPr>
          <p:cNvSpPr/>
          <p:nvPr/>
        </p:nvSpPr>
        <p:spPr>
          <a:xfrm>
            <a:off x="45011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IN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Annual Business </a:t>
            </a:r>
            <a:br>
              <a:rPr lang="en-IN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</a:br>
            <a:r>
              <a:rPr lang="en-IN" sz="1400" dirty="0"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Review</a:t>
            </a:r>
          </a:p>
        </p:txBody>
      </p:sp>
      <p:sp>
        <p:nvSpPr>
          <p:cNvPr id="10" name="Google Shape;4825;p96">
            <a:extLst>
              <a:ext uri="{FF2B5EF4-FFF2-40B4-BE49-F238E27FC236}">
                <a16:creationId xmlns:a16="http://schemas.microsoft.com/office/drawing/2014/main" id="{621246D0-C11B-4D0D-920B-02E30956F474}"/>
              </a:ext>
            </a:extLst>
          </p:cNvPr>
          <p:cNvSpPr/>
          <p:nvPr/>
        </p:nvSpPr>
        <p:spPr>
          <a:xfrm>
            <a:off x="251072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445D7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Standardization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of Business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Processes and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Systems (HR)</a:t>
            </a:r>
            <a:b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 Phase II</a:t>
            </a:r>
          </a:p>
        </p:txBody>
      </p:sp>
      <p:sp>
        <p:nvSpPr>
          <p:cNvPr id="11" name="Google Shape;4826;p96">
            <a:extLst>
              <a:ext uri="{FF2B5EF4-FFF2-40B4-BE49-F238E27FC236}">
                <a16:creationId xmlns:a16="http://schemas.microsoft.com/office/drawing/2014/main" id="{7558BB32-50EF-42AC-A904-63973F53EF3B}"/>
              </a:ext>
            </a:extLst>
          </p:cNvPr>
          <p:cNvSpPr/>
          <p:nvPr/>
        </p:nvSpPr>
        <p:spPr>
          <a:xfrm>
            <a:off x="4572000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667E9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Governance,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Compliance and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Risk (GRC)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Management</a:t>
            </a:r>
          </a:p>
        </p:txBody>
      </p:sp>
      <p:sp>
        <p:nvSpPr>
          <p:cNvPr id="13" name="Google Shape;4828;p96">
            <a:extLst>
              <a:ext uri="{FF2B5EF4-FFF2-40B4-BE49-F238E27FC236}">
                <a16:creationId xmlns:a16="http://schemas.microsoft.com/office/drawing/2014/main" id="{B3314721-7F9C-4489-AE72-E5D291DE955B}"/>
              </a:ext>
            </a:extLst>
          </p:cNvPr>
          <p:cNvSpPr/>
          <p:nvPr/>
        </p:nvSpPr>
        <p:spPr>
          <a:xfrm>
            <a:off x="6633276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400" dirty="0">
                <a:latin typeface="Tenorite" panose="00000500000000000000" pitchFamily="2" charset="0"/>
              </a:rPr>
              <a:t>Bi-Annual Business Review</a:t>
            </a:r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49F0E4-6FC3-48E3-87AE-E513D951CFEF}"/>
              </a:ext>
            </a:extLst>
          </p:cNvPr>
          <p:cNvSpPr/>
          <p:nvPr/>
        </p:nvSpPr>
        <p:spPr>
          <a:xfrm>
            <a:off x="437587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Review of actual performance of the financial year v/s the AOP (FY24-25)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B931A1-6476-420D-9ADF-96850E4E859F}"/>
              </a:ext>
            </a:extLst>
          </p:cNvPr>
          <p:cNvSpPr/>
          <p:nvPr/>
        </p:nvSpPr>
        <p:spPr>
          <a:xfrm>
            <a:off x="2552794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Supervise the creation process flows, standard operating procedures and highlighting critical tasks for all HR business processes and systems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2C8863-31B5-4F62-84E8-48404BE7AF18}"/>
              </a:ext>
            </a:extLst>
          </p:cNvPr>
          <p:cNvSpPr/>
          <p:nvPr/>
        </p:nvSpPr>
        <p:spPr>
          <a:xfrm>
            <a:off x="4668001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Develop a proper compliance checklist to regularly monitor the status and avoid any future legal penalties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153520-251E-4A10-8366-DD6F54753FE3}"/>
              </a:ext>
            </a:extLst>
          </p:cNvPr>
          <p:cNvSpPr/>
          <p:nvPr/>
        </p:nvSpPr>
        <p:spPr>
          <a:xfrm>
            <a:off x="6654413" y="2247800"/>
            <a:ext cx="2052000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Review of Bi-Annual actual performance </a:t>
            </a:r>
            <a:r>
              <a:rPr lang="en-US" dirty="0"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latin typeface="Tenorite" panose="00000500000000000000" pitchFamily="2" charset="0"/>
                <a:cs typeface="Helvetica"/>
                <a:sym typeface="Calibri"/>
              </a:rPr>
              <a:t>V/S AOP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 along with AOP Refresh if required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7938555-ECB4-47C4-91DC-04A90366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587" y="135006"/>
            <a:ext cx="1165539" cy="82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7211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437587" y="3513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0"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Phase 7</a:t>
            </a:r>
          </a:p>
        </p:txBody>
      </p:sp>
      <p:sp>
        <p:nvSpPr>
          <p:cNvPr id="9" name="Google Shape;4824;p96">
            <a:extLst>
              <a:ext uri="{FF2B5EF4-FFF2-40B4-BE49-F238E27FC236}">
                <a16:creationId xmlns:a16="http://schemas.microsoft.com/office/drawing/2014/main" id="{7E9DA5B4-C55B-4CC2-A753-266293A5E994}"/>
              </a:ext>
            </a:extLst>
          </p:cNvPr>
          <p:cNvSpPr/>
          <p:nvPr/>
        </p:nvSpPr>
        <p:spPr>
          <a:xfrm>
            <a:off x="45011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D.A.G – Delegation </a:t>
            </a:r>
            <a:b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of Authority </a:t>
            </a:r>
            <a:b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Guidelines</a:t>
            </a:r>
          </a:p>
        </p:txBody>
      </p:sp>
      <p:sp>
        <p:nvSpPr>
          <p:cNvPr id="10" name="Google Shape;4825;p96">
            <a:extLst>
              <a:ext uri="{FF2B5EF4-FFF2-40B4-BE49-F238E27FC236}">
                <a16:creationId xmlns:a16="http://schemas.microsoft.com/office/drawing/2014/main" id="{621246D0-C11B-4D0D-920B-02E30956F474}"/>
              </a:ext>
            </a:extLst>
          </p:cNvPr>
          <p:cNvSpPr/>
          <p:nvPr/>
        </p:nvSpPr>
        <p:spPr>
          <a:xfrm>
            <a:off x="251072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445D7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Compensation Framework</a:t>
            </a:r>
          </a:p>
        </p:txBody>
      </p:sp>
      <p:sp>
        <p:nvSpPr>
          <p:cNvPr id="11" name="Google Shape;4826;p96">
            <a:extLst>
              <a:ext uri="{FF2B5EF4-FFF2-40B4-BE49-F238E27FC236}">
                <a16:creationId xmlns:a16="http://schemas.microsoft.com/office/drawing/2014/main" id="{7558BB32-50EF-42AC-A904-63973F53EF3B}"/>
              </a:ext>
            </a:extLst>
          </p:cNvPr>
          <p:cNvSpPr/>
          <p:nvPr/>
        </p:nvSpPr>
        <p:spPr>
          <a:xfrm>
            <a:off x="4572000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667E9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Defining and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building the L&amp;D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framework</a:t>
            </a:r>
          </a:p>
        </p:txBody>
      </p:sp>
      <p:sp>
        <p:nvSpPr>
          <p:cNvPr id="13" name="Google Shape;4828;p96">
            <a:extLst>
              <a:ext uri="{FF2B5EF4-FFF2-40B4-BE49-F238E27FC236}">
                <a16:creationId xmlns:a16="http://schemas.microsoft.com/office/drawing/2014/main" id="{B3314721-7F9C-4489-AE72-E5D291DE955B}"/>
              </a:ext>
            </a:extLst>
          </p:cNvPr>
          <p:cNvSpPr/>
          <p:nvPr/>
        </p:nvSpPr>
        <p:spPr>
          <a:xfrm>
            <a:off x="6633276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400" dirty="0">
                <a:latin typeface="Tenorite" panose="00000500000000000000" pitchFamily="2" charset="0"/>
              </a:rPr>
              <a:t>Quarterly Business Review</a:t>
            </a:r>
            <a:endParaRPr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49F0E4-6FC3-48E3-87AE-E513D951CFEF}"/>
              </a:ext>
            </a:extLst>
          </p:cNvPr>
          <p:cNvSpPr/>
          <p:nvPr/>
        </p:nvSpPr>
        <p:spPr>
          <a:xfrm>
            <a:off x="437587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Proper assignment of Duties, transfer of Authority, Responsibility and Accountability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B931A1-6476-420D-9ADF-96850E4E859F}"/>
              </a:ext>
            </a:extLst>
          </p:cNvPr>
          <p:cNvSpPr/>
          <p:nvPr/>
        </p:nvSpPr>
        <p:spPr>
          <a:xfrm>
            <a:off x="2552794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Implement a robust, legally compliant, tax friendly compensation structure to keep up the future requirements and aspirations of the organization.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2C8863-31B5-4F62-84E8-48404BE7AF18}"/>
              </a:ext>
            </a:extLst>
          </p:cNvPr>
          <p:cNvSpPr/>
          <p:nvPr/>
        </p:nvSpPr>
        <p:spPr>
          <a:xfrm>
            <a:off x="4668001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Defining the L&amp;D framework with Learning Management System.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Creating an Internal Trainer’s Panel.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Build an evaluation mechanism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153520-251E-4A10-8366-DD6F54753FE3}"/>
              </a:ext>
            </a:extLst>
          </p:cNvPr>
          <p:cNvSpPr/>
          <p:nvPr/>
        </p:nvSpPr>
        <p:spPr>
          <a:xfrm>
            <a:off x="6654413" y="2247800"/>
            <a:ext cx="2052000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Review of actual performance of the Quarter v/s AOP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7938555-ECB4-47C4-91DC-04A90366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587" y="135006"/>
            <a:ext cx="1165539" cy="82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0906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437587" y="3513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0"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Phase 8</a:t>
            </a:r>
          </a:p>
        </p:txBody>
      </p:sp>
      <p:sp>
        <p:nvSpPr>
          <p:cNvPr id="9" name="Google Shape;4824;p96">
            <a:extLst>
              <a:ext uri="{FF2B5EF4-FFF2-40B4-BE49-F238E27FC236}">
                <a16:creationId xmlns:a16="http://schemas.microsoft.com/office/drawing/2014/main" id="{7E9DA5B4-C55B-4CC2-A753-266293A5E994}"/>
              </a:ext>
            </a:extLst>
          </p:cNvPr>
          <p:cNvSpPr/>
          <p:nvPr/>
        </p:nvSpPr>
        <p:spPr>
          <a:xfrm>
            <a:off x="45011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Robust Induction Program</a:t>
            </a:r>
          </a:p>
        </p:txBody>
      </p:sp>
      <p:sp>
        <p:nvSpPr>
          <p:cNvPr id="10" name="Google Shape;4825;p96">
            <a:extLst>
              <a:ext uri="{FF2B5EF4-FFF2-40B4-BE49-F238E27FC236}">
                <a16:creationId xmlns:a16="http://schemas.microsoft.com/office/drawing/2014/main" id="{621246D0-C11B-4D0D-920B-02E30956F474}"/>
              </a:ext>
            </a:extLst>
          </p:cNvPr>
          <p:cNvSpPr/>
          <p:nvPr/>
        </p:nvSpPr>
        <p:spPr>
          <a:xfrm>
            <a:off x="2510723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445D7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Talent</a:t>
            </a:r>
            <a:b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 Engagement</a:t>
            </a:r>
            <a:b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 Strategy</a:t>
            </a:r>
          </a:p>
        </p:txBody>
      </p:sp>
      <p:sp>
        <p:nvSpPr>
          <p:cNvPr id="11" name="Google Shape;4826;p96">
            <a:extLst>
              <a:ext uri="{FF2B5EF4-FFF2-40B4-BE49-F238E27FC236}">
                <a16:creationId xmlns:a16="http://schemas.microsoft.com/office/drawing/2014/main" id="{7558BB32-50EF-42AC-A904-63973F53EF3B}"/>
              </a:ext>
            </a:extLst>
          </p:cNvPr>
          <p:cNvSpPr/>
          <p:nvPr/>
        </p:nvSpPr>
        <p:spPr>
          <a:xfrm>
            <a:off x="4572000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667E9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Talent Acquisition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Tenorite" panose="00000500000000000000" pitchFamily="2" charset="0"/>
                <a:ea typeface="Trebuchet MS" panose="020B0603020202020204" pitchFamily="34" charset="0"/>
                <a:cs typeface="Times New Roman" panose="02020603050405020304" pitchFamily="18" charset="0"/>
              </a:rPr>
              <a:t>Transformation</a:t>
            </a:r>
          </a:p>
        </p:txBody>
      </p:sp>
      <p:sp>
        <p:nvSpPr>
          <p:cNvPr id="13" name="Google Shape;4828;p96">
            <a:extLst>
              <a:ext uri="{FF2B5EF4-FFF2-40B4-BE49-F238E27FC236}">
                <a16:creationId xmlns:a16="http://schemas.microsoft.com/office/drawing/2014/main" id="{B3314721-7F9C-4489-AE72-E5D291DE955B}"/>
              </a:ext>
            </a:extLst>
          </p:cNvPr>
          <p:cNvSpPr/>
          <p:nvPr/>
        </p:nvSpPr>
        <p:spPr>
          <a:xfrm>
            <a:off x="6633276" y="1144030"/>
            <a:ext cx="2052000" cy="1008000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rgbClr val="A5B7C5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400" dirty="0">
                <a:latin typeface="Tenorite" panose="00000500000000000000" pitchFamily="2" charset="0"/>
              </a:rPr>
              <a:t>Bi-Annual Business Review</a:t>
            </a:r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49F0E4-6FC3-48E3-87AE-E513D951CFEF}"/>
              </a:ext>
            </a:extLst>
          </p:cNvPr>
          <p:cNvSpPr/>
          <p:nvPr/>
        </p:nvSpPr>
        <p:spPr>
          <a:xfrm>
            <a:off x="437587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 Refresh the Onboarding and New-Hire processes to align with business goals.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Tenorite" panose="00000500000000000000" pitchFamily="2" charset="0"/>
              <a:cs typeface="Helvetica"/>
              <a:sym typeface="Calibri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B931A1-6476-420D-9ADF-96850E4E859F}"/>
              </a:ext>
            </a:extLst>
          </p:cNvPr>
          <p:cNvSpPr/>
          <p:nvPr/>
        </p:nvSpPr>
        <p:spPr>
          <a:xfrm>
            <a:off x="2343392" y="2247801"/>
            <a:ext cx="2132608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Deploying the Employee Engagement calendar.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Creating and driving employee engagement agenda in the organization, so that the workforce have the belief that there is where they "belong to”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2C8863-31B5-4F62-84E8-48404BE7AF18}"/>
              </a:ext>
            </a:extLst>
          </p:cNvPr>
          <p:cNvSpPr/>
          <p:nvPr/>
        </p:nvSpPr>
        <p:spPr>
          <a:xfrm>
            <a:off x="4668001" y="2247801"/>
            <a:ext cx="1842597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To meet the talent requirements from a near as well as future perspective.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Building the Manpower Budget and forecast project requirement.</a:t>
            </a: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Tenorite" panose="00000500000000000000" pitchFamily="2" charset="0"/>
              <a:cs typeface="Helvetica"/>
              <a:sym typeface="Calibri"/>
            </a:endParaRPr>
          </a:p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Tenorite" panose="00000500000000000000" pitchFamily="2" charset="0"/>
              <a:cs typeface="Helvetica"/>
              <a:sym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153520-251E-4A10-8366-DD6F54753FE3}"/>
              </a:ext>
            </a:extLst>
          </p:cNvPr>
          <p:cNvSpPr/>
          <p:nvPr/>
        </p:nvSpPr>
        <p:spPr>
          <a:xfrm>
            <a:off x="6654413" y="2247800"/>
            <a:ext cx="2052000" cy="129706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R="0" lvl="1" defTabSz="711200" eaLnBrk="1" fontAlgn="auto" latinLnBrk="0" hangingPunct="0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Review of Bi-Annual actual performance </a:t>
            </a:r>
            <a:r>
              <a:rPr lang="en-US" dirty="0"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latin typeface="Tenorite" panose="00000500000000000000" pitchFamily="2" charset="0"/>
                <a:cs typeface="Helvetica"/>
                <a:sym typeface="Calibri"/>
              </a:rPr>
              <a:t>V/S AOP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Tenorite" panose="00000500000000000000" pitchFamily="2" charset="0"/>
                <a:cs typeface="Helvetica"/>
                <a:sym typeface="Calibri"/>
              </a:rPr>
              <a:t> along with AOP Refresh if required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7938555-ECB4-47C4-91DC-04A90366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587" y="135006"/>
            <a:ext cx="1165539" cy="82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1102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 txBox="1">
            <a:spLocks noGrp="1"/>
          </p:cNvSpPr>
          <p:nvPr>
            <p:ph type="title"/>
          </p:nvPr>
        </p:nvSpPr>
        <p:spPr>
          <a:xfrm>
            <a:off x="4121767" y="1622186"/>
            <a:ext cx="4959604" cy="10862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Poppins SemiBold" panose="00000700000000000000" pitchFamily="2" charset="0"/>
                <a:cs typeface="Poppins SemiBold" panose="00000700000000000000" pitchFamily="2" charset="0"/>
                <a:sym typeface="Arial"/>
              </a:rPr>
              <a:t>Proposed Intervention:</a:t>
            </a:r>
            <a:br>
              <a:rPr lang="en" sz="3200" dirty="0">
                <a:latin typeface="Poppins SemiBold" panose="00000700000000000000" pitchFamily="2" charset="0"/>
                <a:cs typeface="Poppins SemiBold" panose="00000700000000000000" pitchFamily="2" charset="0"/>
                <a:sym typeface="Arial"/>
              </a:rPr>
            </a:br>
            <a:r>
              <a:rPr lang="en" sz="3200" dirty="0">
                <a:latin typeface="Poppins SemiBold" panose="00000700000000000000" pitchFamily="2" charset="0"/>
                <a:cs typeface="Poppins SemiBold" panose="00000700000000000000" pitchFamily="2" charset="0"/>
                <a:sym typeface="Arial"/>
              </a:rPr>
              <a:t>Engagement Model</a:t>
            </a:r>
            <a:endParaRPr sz="3200" dirty="0">
              <a:latin typeface="Poppins SemiBold" panose="00000700000000000000" pitchFamily="2" charset="0"/>
              <a:cs typeface="Poppins SemiBold" panose="00000700000000000000" pitchFamily="2" charset="0"/>
              <a:sym typeface="Arial"/>
            </a:endParaRPr>
          </a:p>
        </p:txBody>
      </p:sp>
      <p:pic>
        <p:nvPicPr>
          <p:cNvPr id="247" name="Google Shape;247;p3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24265" r="24265"/>
          <a:stretch/>
        </p:blipFill>
        <p:spPr>
          <a:xfrm>
            <a:off x="0" y="-1"/>
            <a:ext cx="3970976" cy="5143501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2FB64FA1-9A7F-467E-8946-89A2C7BB110C}"/>
              </a:ext>
            </a:extLst>
          </p:cNvPr>
          <p:cNvSpPr txBox="1">
            <a:spLocks/>
          </p:cNvSpPr>
          <p:nvPr/>
        </p:nvSpPr>
        <p:spPr>
          <a:xfrm>
            <a:off x="4226211" y="2985594"/>
            <a:ext cx="4612993" cy="13342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ADE4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Our engagement model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 is such wherein we invest quality time with the client organization in understanding the requirements, followed by which our design team will work in background, to script the process.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50BA2B-9C50-4720-B0A5-D81690F8DB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7003" y="193251"/>
            <a:ext cx="1165539" cy="824474"/>
          </a:xfrm>
          <a:prstGeom prst="rect">
            <a:avLst/>
          </a:prstGeom>
        </p:spPr>
      </p:pic>
      <p:cxnSp>
        <p:nvCxnSpPr>
          <p:cNvPr id="7" name="Google Shape;248;p33">
            <a:extLst>
              <a:ext uri="{FF2B5EF4-FFF2-40B4-BE49-F238E27FC236}">
                <a16:creationId xmlns:a16="http://schemas.microsoft.com/office/drawing/2014/main" id="{69FD0D5B-EEB5-4DCA-A457-12E37A51CAA5}"/>
              </a:ext>
            </a:extLst>
          </p:cNvPr>
          <p:cNvCxnSpPr>
            <a:cxnSpLocks/>
          </p:cNvCxnSpPr>
          <p:nvPr/>
        </p:nvCxnSpPr>
        <p:spPr>
          <a:xfrm flipH="1">
            <a:off x="4226211" y="2800803"/>
            <a:ext cx="4612993" cy="0"/>
          </a:xfrm>
          <a:prstGeom prst="straightConnector1">
            <a:avLst/>
          </a:prstGeom>
          <a:noFill/>
          <a:ln w="41275" cap="rnd" cmpd="thickThin">
            <a:solidFill>
              <a:srgbClr val="394867">
                <a:alpha val="80000"/>
              </a:srgbClr>
            </a:solidFill>
            <a:prstDash val="solid"/>
            <a:bevel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1EE0-6308-4DEF-BDE4-06EC7674F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Our Established Practice</a:t>
            </a:r>
            <a:endParaRPr lang="en-AE" sz="32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0C724-39E1-49C3-8565-608158B8C1AD}"/>
              </a:ext>
            </a:extLst>
          </p:cNvPr>
          <p:cNvSpPr txBox="1">
            <a:spLocks/>
          </p:cNvSpPr>
          <p:nvPr/>
        </p:nvSpPr>
        <p:spPr>
          <a:xfrm>
            <a:off x="1334022" y="1237485"/>
            <a:ext cx="6851737" cy="337835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ADE4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FlipCarbon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 </a:t>
            </a: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will deploy its team for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Taurus </a:t>
            </a: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which will work closely with their team to script processes and designs. Then we introduce them to the organization and ensure proper entrenchment of the same.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ADE4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enorite" panose="00000500000000000000" pitchFamily="2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ADE4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Our Input-Output based Engagement model </a:t>
            </a: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ensures continuity in our offering. Input side ensures quality interactions with the team on a regular basis to keep the pedal firmly on the strategy. Output side ensures that specific deliverables are captured and executed to move the needle forward on a continuous basis. 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ADE4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enorite" panose="00000500000000000000" pitchFamily="2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ADE4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We operate on a 90 day rolling plan duly aligned with the Leadership team of Taurus.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35AA2B-57D3-424A-BBC6-C3CD1E53B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1230" y="193251"/>
            <a:ext cx="1165539" cy="82447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695C491-C194-4B45-83D0-E58A5417C873}"/>
              </a:ext>
            </a:extLst>
          </p:cNvPr>
          <p:cNvGrpSpPr/>
          <p:nvPr/>
        </p:nvGrpSpPr>
        <p:grpSpPr>
          <a:xfrm>
            <a:off x="433577" y="1328904"/>
            <a:ext cx="648001" cy="648000"/>
            <a:chOff x="97877" y="3442678"/>
            <a:chExt cx="648001" cy="648000"/>
          </a:xfrm>
        </p:grpSpPr>
        <p:sp>
          <p:nvSpPr>
            <p:cNvPr id="6" name="Oval 69">
              <a:extLst>
                <a:ext uri="{FF2B5EF4-FFF2-40B4-BE49-F238E27FC236}">
                  <a16:creationId xmlns:a16="http://schemas.microsoft.com/office/drawing/2014/main" id="{92CE3560-0C95-4F6A-9E13-526C96598BD7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D0197A9-FEA9-405F-A432-EA611C402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55512" y="3586678"/>
              <a:ext cx="360000" cy="360000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C9E3C2A-7AA0-4E6B-B43E-4D2A4D2A78DB}"/>
              </a:ext>
            </a:extLst>
          </p:cNvPr>
          <p:cNvGrpSpPr/>
          <p:nvPr/>
        </p:nvGrpSpPr>
        <p:grpSpPr>
          <a:xfrm>
            <a:off x="433577" y="2708854"/>
            <a:ext cx="648001" cy="648000"/>
            <a:chOff x="97877" y="3442678"/>
            <a:chExt cx="648001" cy="648000"/>
          </a:xfrm>
        </p:grpSpPr>
        <p:sp>
          <p:nvSpPr>
            <p:cNvPr id="9" name="Oval 69">
              <a:extLst>
                <a:ext uri="{FF2B5EF4-FFF2-40B4-BE49-F238E27FC236}">
                  <a16:creationId xmlns:a16="http://schemas.microsoft.com/office/drawing/2014/main" id="{3A3F5BB6-D011-4BF4-8C37-1CB1F4909B6A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26E2F1A-52D2-4148-9C0E-DA053AAFE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55512" y="3586678"/>
              <a:ext cx="360000" cy="360000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2D55B69-7333-435E-87E6-02A65987322B}"/>
              </a:ext>
            </a:extLst>
          </p:cNvPr>
          <p:cNvGrpSpPr/>
          <p:nvPr/>
        </p:nvGrpSpPr>
        <p:grpSpPr>
          <a:xfrm>
            <a:off x="433577" y="4088804"/>
            <a:ext cx="648001" cy="648000"/>
            <a:chOff x="97877" y="3442678"/>
            <a:chExt cx="648001" cy="648000"/>
          </a:xfrm>
        </p:grpSpPr>
        <p:sp>
          <p:nvSpPr>
            <p:cNvPr id="12" name="Oval 69">
              <a:extLst>
                <a:ext uri="{FF2B5EF4-FFF2-40B4-BE49-F238E27FC236}">
                  <a16:creationId xmlns:a16="http://schemas.microsoft.com/office/drawing/2014/main" id="{54A9C8F6-087A-41F8-A5AA-C2498B0C5CFC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FC82D8A-ACF7-4571-9029-BEE7A8443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55512" y="3592936"/>
              <a:ext cx="360000" cy="3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45292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 txBox="1">
            <a:spLocks noGrp="1"/>
          </p:cNvSpPr>
          <p:nvPr>
            <p:ph type="title"/>
          </p:nvPr>
        </p:nvSpPr>
        <p:spPr>
          <a:xfrm>
            <a:off x="123937" y="1697090"/>
            <a:ext cx="4612993" cy="10298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3000"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Proposed </a:t>
            </a:r>
            <a:b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</a:b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Intervention : Process</a:t>
            </a:r>
          </a:p>
        </p:txBody>
      </p:sp>
      <p:pic>
        <p:nvPicPr>
          <p:cNvPr id="247" name="Google Shape;247;p3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24265" r="24265"/>
          <a:stretch/>
        </p:blipFill>
        <p:spPr>
          <a:xfrm>
            <a:off x="5152121" y="0"/>
            <a:ext cx="3970976" cy="5143501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cxnSp>
        <p:nvCxnSpPr>
          <p:cNvPr id="248" name="Google Shape;248;p33"/>
          <p:cNvCxnSpPr>
            <a:cxnSpLocks/>
          </p:cNvCxnSpPr>
          <p:nvPr/>
        </p:nvCxnSpPr>
        <p:spPr>
          <a:xfrm flipH="1">
            <a:off x="180304" y="2794540"/>
            <a:ext cx="4612993" cy="0"/>
          </a:xfrm>
          <a:prstGeom prst="straightConnector1">
            <a:avLst/>
          </a:prstGeom>
          <a:noFill/>
          <a:ln w="41275" cap="rnd" cmpd="thickThin">
            <a:solidFill>
              <a:srgbClr val="394867">
                <a:alpha val="80000"/>
              </a:srgbClr>
            </a:solidFill>
            <a:prstDash val="solid"/>
            <a:bevel/>
            <a:headEnd type="none" w="med" len="med"/>
            <a:tailEnd type="none" w="med" len="med"/>
          </a:ln>
        </p:spPr>
      </p:cxnSp>
      <p:sp>
        <p:nvSpPr>
          <p:cNvPr id="5" name="Subtitle 2">
            <a:extLst>
              <a:ext uri="{FF2B5EF4-FFF2-40B4-BE49-F238E27FC236}">
                <a16:creationId xmlns:a16="http://schemas.microsoft.com/office/drawing/2014/main" id="{2FB64FA1-9A7F-467E-8946-89A2C7BB110C}"/>
              </a:ext>
            </a:extLst>
          </p:cNvPr>
          <p:cNvSpPr txBox="1">
            <a:spLocks/>
          </p:cNvSpPr>
          <p:nvPr/>
        </p:nvSpPr>
        <p:spPr>
          <a:xfrm>
            <a:off x="123937" y="2951632"/>
            <a:ext cx="4905266" cy="172472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ADE4"/>
              </a:buClr>
              <a:buSzPct val="80000"/>
              <a:buFont typeface="Wingdings 3" charset="2"/>
              <a:buNone/>
              <a:tabLst/>
              <a:defRPr/>
            </a:pPr>
            <a:r>
              <a:rPr lang="en-US" b="1" dirty="0">
                <a:solidFill>
                  <a:schemeClr val="tx1"/>
                </a:solidFill>
                <a:latin typeface="Tenorite" panose="00000500000000000000" pitchFamily="2" charset="0"/>
              </a:rPr>
              <a:t>W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ill require dual-fold assistance: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1. Design Support: 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This will be facilitated through the external </a:t>
            </a:r>
            <a:r>
              <a:rPr kumimoji="0" lang="en-US" sz="180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FlipCarbon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 team.</a:t>
            </a:r>
            <a:b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2. Implementation Support: 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We will leverage our internal teams, bolstered by leadership guidance and collaborative efforts with the </a:t>
            </a:r>
            <a:r>
              <a:rPr kumimoji="0" lang="en-US" sz="180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FlipCarbon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 panose="00000500000000000000" pitchFamily="2" charset="0"/>
              </a:rPr>
              <a:t> team.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42F1EA-EC97-47F9-92B2-886683970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293" y="0"/>
            <a:ext cx="1165539" cy="82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513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7D4C61F9-9A89-4E69-9471-F3C38A60045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2"/>
          <a:srcRect l="3060" r="3060"/>
          <a:stretch/>
        </p:blipFill>
        <p:spPr>
          <a:xfrm>
            <a:off x="0" y="0"/>
            <a:ext cx="3219189" cy="5143500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4" name="Google Shape;126;p26">
            <a:extLst>
              <a:ext uri="{FF2B5EF4-FFF2-40B4-BE49-F238E27FC236}">
                <a16:creationId xmlns:a16="http://schemas.microsoft.com/office/drawing/2014/main" id="{B365909E-70D1-494B-AC0F-76FA9627839E}"/>
              </a:ext>
            </a:extLst>
          </p:cNvPr>
          <p:cNvSpPr txBox="1">
            <a:spLocks/>
          </p:cNvSpPr>
          <p:nvPr/>
        </p:nvSpPr>
        <p:spPr>
          <a:xfrm>
            <a:off x="3388289" y="232062"/>
            <a:ext cx="425884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 Light"/>
              <a:buNone/>
              <a:defRPr sz="6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 Light"/>
              <a:buNone/>
              <a:defRPr sz="4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 Light"/>
              <a:buNone/>
              <a:defRPr sz="4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 Light"/>
              <a:buNone/>
              <a:defRPr sz="4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 Light"/>
              <a:buNone/>
              <a:defRPr sz="4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 Light"/>
              <a:buNone/>
              <a:defRPr sz="4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 Light"/>
              <a:buNone/>
              <a:defRPr sz="4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 Light"/>
              <a:buNone/>
              <a:defRPr sz="4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 Light"/>
              <a:buNone/>
              <a:defRPr sz="4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IN" sz="37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Objectives and Coverage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79B254-DFA2-4C29-882F-B5180CBCC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8461" y="-19712"/>
            <a:ext cx="1165539" cy="824474"/>
          </a:xfrm>
          <a:prstGeom prst="rect">
            <a:avLst/>
          </a:prstGeom>
        </p:spPr>
      </p:pic>
      <p:sp>
        <p:nvSpPr>
          <p:cNvPr id="8" name="Google Shape;128;p26">
            <a:extLst>
              <a:ext uri="{FF2B5EF4-FFF2-40B4-BE49-F238E27FC236}">
                <a16:creationId xmlns:a16="http://schemas.microsoft.com/office/drawing/2014/main" id="{EA48BE1F-ED5E-4730-8405-F00ECC9B31DC}"/>
              </a:ext>
            </a:extLst>
          </p:cNvPr>
          <p:cNvSpPr txBox="1"/>
          <p:nvPr/>
        </p:nvSpPr>
        <p:spPr>
          <a:xfrm>
            <a:off x="3482235" y="1542845"/>
            <a:ext cx="5358125" cy="736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Tenorite" panose="00000500000000000000" pitchFamily="2" charset="0"/>
                <a:ea typeface="Lato"/>
                <a:cs typeface="Lato"/>
                <a:sym typeface="Lato"/>
              </a:rPr>
              <a:t>Identify positive drivers of all Business Processes which need attention, to ensure enhanced effectiveness at :-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Tenorite" panose="00000500000000000000" pitchFamily="2" charset="0"/>
              <a:ea typeface="Lato"/>
              <a:cs typeface="Lato"/>
              <a:sym typeface="Lato"/>
            </a:endParaRPr>
          </a:p>
        </p:txBody>
      </p:sp>
      <p:graphicFrame>
        <p:nvGraphicFramePr>
          <p:cNvPr id="9" name="Google Shape;127;p26">
            <a:extLst>
              <a:ext uri="{FF2B5EF4-FFF2-40B4-BE49-F238E27FC236}">
                <a16:creationId xmlns:a16="http://schemas.microsoft.com/office/drawing/2014/main" id="{83C0918B-FE17-46E7-B5D0-4A816BF1D1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032262"/>
              </p:ext>
            </p:extLst>
          </p:nvPr>
        </p:nvGraphicFramePr>
        <p:xfrm>
          <a:off x="3563654" y="2368473"/>
          <a:ext cx="5276709" cy="949198"/>
        </p:xfrm>
        <a:graphic>
          <a:graphicData uri="http://schemas.openxmlformats.org/drawingml/2006/table">
            <a:tbl>
              <a:tblPr>
                <a:noFill/>
                <a:effectLst>
                  <a:outerShdw blurRad="50800" dist="330200" dir="7200000" algn="ctr" rotWithShape="0">
                    <a:schemeClr val="accent6">
                      <a:lumMod val="95000"/>
                      <a:alpha val="95000"/>
                    </a:schemeClr>
                  </a:outerShdw>
                </a:effectLst>
                <a:tableStyleId>{5D31BD7B-FC15-43DB-9D9E-8A7D184E7973}</a:tableStyleId>
              </a:tblPr>
              <a:tblGrid>
                <a:gridCol w="15658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108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223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i="0" u="none" dirty="0">
                          <a:solidFill>
                            <a:schemeClr val="hlink"/>
                          </a:solidFill>
                          <a:latin typeface="Tenorite" panose="00000500000000000000" pitchFamily="2" charset="0"/>
                          <a:ea typeface="Lato"/>
                          <a:cs typeface="Lato"/>
                          <a:sym typeface="Lato"/>
                        </a:rPr>
                        <a:t>Organisational Level</a:t>
                      </a:r>
                      <a:endParaRPr sz="1100" b="1" i="0" u="none" dirty="0">
                        <a:solidFill>
                          <a:schemeClr val="dk2"/>
                        </a:solidFill>
                        <a:latin typeface="Tenorite" panose="00000500000000000000" pitchFamily="2" charset="0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2"/>
                          </a:solidFill>
                          <a:latin typeface="Tenorite" panose="00000500000000000000" pitchFamily="2" charset="0"/>
                          <a:ea typeface="Lato"/>
                          <a:cs typeface="Lato"/>
                          <a:sym typeface="Lato"/>
                        </a:rPr>
                        <a:t>To recognize at a top level about how the organisation approaches from strategy to tactical, vision to execution</a:t>
                      </a:r>
                      <a:endParaRPr sz="1100" dirty="0">
                        <a:solidFill>
                          <a:schemeClr val="dk2"/>
                        </a:solidFill>
                        <a:latin typeface="Tenorite" panose="00000500000000000000" pitchFamily="2" charset="0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223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i="0" u="none" strike="noStrike" cap="none" dirty="0">
                          <a:solidFill>
                            <a:schemeClr val="hlink"/>
                          </a:solidFill>
                          <a:latin typeface="Tenorite" panose="00000500000000000000" pitchFamily="2" charset="0"/>
                          <a:ea typeface="Lato"/>
                          <a:cs typeface="Lato"/>
                          <a:sym typeface="Lato"/>
                        </a:rPr>
                        <a:t>Team Level</a:t>
                      </a:r>
                      <a:endParaRPr sz="1100" b="1" i="0" u="none" strike="noStrike" cap="none" dirty="0">
                        <a:solidFill>
                          <a:schemeClr val="hlink"/>
                        </a:solidFill>
                        <a:latin typeface="Tenorite" panose="00000500000000000000" pitchFamily="2" charset="0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2"/>
                          </a:solidFill>
                          <a:latin typeface="Tenorite" panose="00000500000000000000" pitchFamily="2" charset="0"/>
                          <a:ea typeface="Lato"/>
                          <a:cs typeface="Lato"/>
                          <a:sym typeface="Lato"/>
                        </a:rPr>
                        <a:t>An assortment of resources that are suitable in optimizing the performance at an operational level</a:t>
                      </a:r>
                      <a:endParaRPr sz="1100" dirty="0">
                        <a:solidFill>
                          <a:schemeClr val="dk2"/>
                        </a:solidFill>
                        <a:latin typeface="Tenorite" panose="00000500000000000000" pitchFamily="2" charset="0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" name="Table 2">
            <a:extLst>
              <a:ext uri="{FF2B5EF4-FFF2-40B4-BE49-F238E27FC236}">
                <a16:creationId xmlns:a16="http://schemas.microsoft.com/office/drawing/2014/main" id="{E2D6E24E-4CF9-4878-BF6B-F3ABF40692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6765696"/>
              </p:ext>
            </p:extLst>
          </p:nvPr>
        </p:nvGraphicFramePr>
        <p:xfrm>
          <a:off x="3563654" y="3637757"/>
          <a:ext cx="5276709" cy="949198"/>
        </p:xfrm>
        <a:graphic>
          <a:graphicData uri="http://schemas.openxmlformats.org/drawingml/2006/table">
            <a:tbl>
              <a:tblPr firstRow="1" bandRow="1">
                <a:tableStyleId>{5D31BD7B-FC15-43DB-9D9E-8A7D184E7973}</a:tableStyleId>
              </a:tblPr>
              <a:tblGrid>
                <a:gridCol w="5276709">
                  <a:extLst>
                    <a:ext uri="{9D8B030D-6E8A-4147-A177-3AD203B41FA5}">
                      <a16:colId xmlns:a16="http://schemas.microsoft.com/office/drawing/2014/main" val="1558301607"/>
                    </a:ext>
                  </a:extLst>
                </a:gridCol>
              </a:tblGrid>
              <a:tr h="94919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100" b="0" i="0" u="none" strike="noStrike" cap="none" dirty="0">
                          <a:solidFill>
                            <a:schemeClr val="hlink"/>
                          </a:solidFill>
                          <a:latin typeface="Tenorite" panose="00000500000000000000" pitchFamily="2" charset="0"/>
                          <a:ea typeface="Lato"/>
                          <a:cs typeface="Lato"/>
                          <a:sym typeface="Arial"/>
                        </a:rPr>
                        <a:t>16</a:t>
                      </a:r>
                      <a:r>
                        <a:rPr lang="en-US" dirty="0">
                          <a:latin typeface="Tenorite" panose="00000500000000000000" pitchFamily="2" charset="0"/>
                        </a:rPr>
                        <a:t> </a:t>
                      </a:r>
                      <a:r>
                        <a:rPr lang="en-US" sz="1100" b="0" i="0" u="none" strike="noStrike" cap="none" dirty="0">
                          <a:solidFill>
                            <a:schemeClr val="hlink"/>
                          </a:solidFill>
                          <a:latin typeface="Tenorite" panose="00000500000000000000" pitchFamily="2" charset="0"/>
                          <a:ea typeface="Lato"/>
                          <a:cs typeface="Lato"/>
                          <a:sym typeface="Arial"/>
                        </a:rPr>
                        <a:t>People were interviewed across all departments to collect valid information about their Function as well as Business Processes + Systems in place, reporting framework, key metrics &amp; SLAs, MIS, management routines etc.</a:t>
                      </a:r>
                      <a:endParaRPr lang="en-AE" dirty="0">
                        <a:latin typeface="Tenorite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7621136"/>
                  </a:ext>
                </a:extLst>
              </a:tr>
            </a:tbl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9776EF-079B-40E4-AC2A-780C94FE6BBB}"/>
              </a:ext>
            </a:extLst>
          </p:cNvPr>
          <p:cNvCxnSpPr/>
          <p:nvPr/>
        </p:nvCxnSpPr>
        <p:spPr>
          <a:xfrm>
            <a:off x="3563654" y="3638811"/>
            <a:ext cx="0" cy="1029211"/>
          </a:xfrm>
          <a:prstGeom prst="line">
            <a:avLst/>
          </a:prstGeom>
          <a:ln w="28575" cmpd="thickThin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4634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C5144-AB59-41EA-A7BA-D9E138DC3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40850"/>
            <a:ext cx="7704000" cy="572700"/>
          </a:xfrm>
        </p:spPr>
        <p:txBody>
          <a:bodyPr/>
          <a:lstStyle/>
          <a:p>
            <a:r>
              <a:rPr lang="en-US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What we Promise</a:t>
            </a:r>
            <a:endParaRPr lang="en-AE" sz="32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grpSp>
        <p:nvGrpSpPr>
          <p:cNvPr id="3" name="Google Shape;1747;p54">
            <a:extLst>
              <a:ext uri="{FF2B5EF4-FFF2-40B4-BE49-F238E27FC236}">
                <a16:creationId xmlns:a16="http://schemas.microsoft.com/office/drawing/2014/main" id="{4716A674-813D-4051-89A5-51B306D74E6A}"/>
              </a:ext>
            </a:extLst>
          </p:cNvPr>
          <p:cNvGrpSpPr/>
          <p:nvPr/>
        </p:nvGrpSpPr>
        <p:grpSpPr>
          <a:xfrm>
            <a:off x="3057547" y="1719313"/>
            <a:ext cx="2520000" cy="2520000"/>
            <a:chOff x="4820425" y="1329900"/>
            <a:chExt cx="70175" cy="70350"/>
          </a:xfrm>
        </p:grpSpPr>
        <p:sp>
          <p:nvSpPr>
            <p:cNvPr id="4" name="Google Shape;1748;p54">
              <a:extLst>
                <a:ext uri="{FF2B5EF4-FFF2-40B4-BE49-F238E27FC236}">
                  <a16:creationId xmlns:a16="http://schemas.microsoft.com/office/drawing/2014/main" id="{35D37FDE-1A5B-493F-A376-611FAB954FE1}"/>
                </a:ext>
              </a:extLst>
            </p:cNvPr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749;p54">
              <a:extLst>
                <a:ext uri="{FF2B5EF4-FFF2-40B4-BE49-F238E27FC236}">
                  <a16:creationId xmlns:a16="http://schemas.microsoft.com/office/drawing/2014/main" id="{8DCE04F0-E4CF-4D0B-88EA-5DA4A2C74C4C}"/>
                </a:ext>
              </a:extLst>
            </p:cNvPr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750;p54">
              <a:extLst>
                <a:ext uri="{FF2B5EF4-FFF2-40B4-BE49-F238E27FC236}">
                  <a16:creationId xmlns:a16="http://schemas.microsoft.com/office/drawing/2014/main" id="{2E10CC30-0F0E-4A6E-BE65-3DB414834C4A}"/>
                </a:ext>
              </a:extLst>
            </p:cNvPr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751;p54">
              <a:extLst>
                <a:ext uri="{FF2B5EF4-FFF2-40B4-BE49-F238E27FC236}">
                  <a16:creationId xmlns:a16="http://schemas.microsoft.com/office/drawing/2014/main" id="{20D4D4DA-BFFF-424F-A01F-829A943655DF}"/>
                </a:ext>
              </a:extLst>
            </p:cNvPr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0894D9A-A9ED-4AFC-B944-0B8F8A2871E8}"/>
              </a:ext>
            </a:extLst>
          </p:cNvPr>
          <p:cNvGrpSpPr/>
          <p:nvPr/>
        </p:nvGrpSpPr>
        <p:grpSpPr>
          <a:xfrm>
            <a:off x="969283" y="1574778"/>
            <a:ext cx="2411706" cy="823195"/>
            <a:chOff x="826272" y="1420125"/>
            <a:chExt cx="2411706" cy="823195"/>
          </a:xfrm>
        </p:grpSpPr>
        <p:sp>
          <p:nvSpPr>
            <p:cNvPr id="8" name="Google Shape;261;p34">
              <a:extLst>
                <a:ext uri="{FF2B5EF4-FFF2-40B4-BE49-F238E27FC236}">
                  <a16:creationId xmlns:a16="http://schemas.microsoft.com/office/drawing/2014/main" id="{3C32A7CB-B544-4D67-8F87-DD42442BCD17}"/>
                </a:ext>
              </a:extLst>
            </p:cNvPr>
            <p:cNvSpPr/>
            <p:nvPr/>
          </p:nvSpPr>
          <p:spPr>
            <a:xfrm>
              <a:off x="826272" y="1420125"/>
              <a:ext cx="2411706" cy="30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90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600"/>
                <a:buFont typeface="Arial"/>
                <a:buNone/>
              </a:pPr>
              <a:r>
                <a:rPr lang="en-IN" sz="1700" b="1" dirty="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Removing Obstacles </a:t>
              </a:r>
            </a:p>
          </p:txBody>
        </p:sp>
        <p:sp>
          <p:nvSpPr>
            <p:cNvPr id="9" name="Google Shape;267;p34">
              <a:extLst>
                <a:ext uri="{FF2B5EF4-FFF2-40B4-BE49-F238E27FC236}">
                  <a16:creationId xmlns:a16="http://schemas.microsoft.com/office/drawing/2014/main" id="{922958B7-F82B-460D-91B3-397C35AA82EE}"/>
                </a:ext>
              </a:extLst>
            </p:cNvPr>
            <p:cNvSpPr txBox="1"/>
            <p:nvPr/>
          </p:nvSpPr>
          <p:spPr>
            <a:xfrm>
              <a:off x="826272" y="1720120"/>
              <a:ext cx="2127902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lvl="0">
                <a:buNone/>
              </a:pPr>
              <a:r>
                <a:rPr lang="en-US" sz="1200" b="0" dirty="0">
                  <a:solidFill>
                    <a:sysClr val="windowText" lastClr="000000">
                      <a:hueOff val="0"/>
                      <a:satOff val="0"/>
                      <a:lumOff val="0"/>
                      <a:alphaOff val="0"/>
                    </a:sysClr>
                  </a:solidFill>
                  <a:latin typeface="Tenorite" panose="00000500000000000000" pitchFamily="2" charset="0"/>
                  <a:ea typeface="+mn-ea"/>
                  <a:cs typeface="+mn-cs"/>
                </a:rPr>
                <a:t>Identify process / capability blockage and addressing them</a:t>
              </a:r>
              <a:endParaRPr lang="en-IN" sz="1200" b="0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Tenorite" panose="00000500000000000000" pitchFamily="2" charset="0"/>
                <a:ea typeface="+mn-ea"/>
                <a:cs typeface="+mn-cs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8CF6157-99A8-4CF5-BEDC-83E7083393B3}"/>
              </a:ext>
            </a:extLst>
          </p:cNvPr>
          <p:cNvGrpSpPr/>
          <p:nvPr/>
        </p:nvGrpSpPr>
        <p:grpSpPr>
          <a:xfrm>
            <a:off x="5618964" y="1569458"/>
            <a:ext cx="2892857" cy="823195"/>
            <a:chOff x="826271" y="1420125"/>
            <a:chExt cx="2892857" cy="823195"/>
          </a:xfrm>
        </p:grpSpPr>
        <p:sp>
          <p:nvSpPr>
            <p:cNvPr id="12" name="Google Shape;261;p34">
              <a:extLst>
                <a:ext uri="{FF2B5EF4-FFF2-40B4-BE49-F238E27FC236}">
                  <a16:creationId xmlns:a16="http://schemas.microsoft.com/office/drawing/2014/main" id="{1CDBB1A0-1CB9-41C5-A145-A4937CAB39CF}"/>
                </a:ext>
              </a:extLst>
            </p:cNvPr>
            <p:cNvSpPr/>
            <p:nvPr/>
          </p:nvSpPr>
          <p:spPr>
            <a:xfrm>
              <a:off x="826271" y="1420125"/>
              <a:ext cx="2892857" cy="30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90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600"/>
                <a:buFont typeface="Arial"/>
                <a:buNone/>
              </a:pPr>
              <a:r>
                <a:rPr lang="en-IN" sz="1700" b="1" dirty="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Creating short-term wins </a:t>
              </a:r>
            </a:p>
          </p:txBody>
        </p:sp>
        <p:sp>
          <p:nvSpPr>
            <p:cNvPr id="13" name="Google Shape;267;p34">
              <a:extLst>
                <a:ext uri="{FF2B5EF4-FFF2-40B4-BE49-F238E27FC236}">
                  <a16:creationId xmlns:a16="http://schemas.microsoft.com/office/drawing/2014/main" id="{BD41CAC0-99AD-4874-B9CB-A9722EDB3D22}"/>
                </a:ext>
              </a:extLst>
            </p:cNvPr>
            <p:cNvSpPr txBox="1"/>
            <p:nvPr/>
          </p:nvSpPr>
          <p:spPr>
            <a:xfrm>
              <a:off x="826272" y="1720120"/>
              <a:ext cx="2127902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lvl="0">
                <a:buNone/>
              </a:pPr>
              <a:r>
                <a:rPr lang="en-US" sz="1200" b="0" dirty="0">
                  <a:solidFill>
                    <a:sysClr val="windowText" lastClr="000000">
                      <a:hueOff val="0"/>
                      <a:satOff val="0"/>
                      <a:lumOff val="0"/>
                      <a:alphaOff val="0"/>
                    </a:sysClr>
                  </a:solidFill>
                  <a:latin typeface="Tenorite" panose="00000500000000000000" pitchFamily="2" charset="0"/>
                  <a:ea typeface="+mn-ea"/>
                  <a:cs typeface="+mn-cs"/>
                </a:rPr>
                <a:t>Visible impact in Business to build credibility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7BE9520-2398-41FD-A102-680BCB92AD05}"/>
              </a:ext>
            </a:extLst>
          </p:cNvPr>
          <p:cNvGrpSpPr/>
          <p:nvPr/>
        </p:nvGrpSpPr>
        <p:grpSpPr>
          <a:xfrm>
            <a:off x="5350732" y="3616800"/>
            <a:ext cx="3161089" cy="823195"/>
            <a:chOff x="826271" y="1420125"/>
            <a:chExt cx="3161089" cy="823195"/>
          </a:xfrm>
        </p:grpSpPr>
        <p:sp>
          <p:nvSpPr>
            <p:cNvPr id="15" name="Google Shape;261;p34">
              <a:extLst>
                <a:ext uri="{FF2B5EF4-FFF2-40B4-BE49-F238E27FC236}">
                  <a16:creationId xmlns:a16="http://schemas.microsoft.com/office/drawing/2014/main" id="{6DA00E2A-FC03-4EB6-A98F-F74369D2ECED}"/>
                </a:ext>
              </a:extLst>
            </p:cNvPr>
            <p:cNvSpPr/>
            <p:nvPr/>
          </p:nvSpPr>
          <p:spPr>
            <a:xfrm>
              <a:off x="826271" y="1420125"/>
              <a:ext cx="3161089" cy="30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90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600"/>
                <a:buFont typeface="Arial"/>
                <a:buNone/>
              </a:pPr>
              <a:r>
                <a:rPr lang="en-IN" sz="1700" b="1" dirty="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Make it reliable &amp; replicable </a:t>
              </a:r>
            </a:p>
          </p:txBody>
        </p:sp>
        <p:sp>
          <p:nvSpPr>
            <p:cNvPr id="16" name="Google Shape;267;p34">
              <a:extLst>
                <a:ext uri="{FF2B5EF4-FFF2-40B4-BE49-F238E27FC236}">
                  <a16:creationId xmlns:a16="http://schemas.microsoft.com/office/drawing/2014/main" id="{32CACF1A-A61E-43DC-83A8-1AA827AFAB5A}"/>
                </a:ext>
              </a:extLst>
            </p:cNvPr>
            <p:cNvSpPr txBox="1"/>
            <p:nvPr/>
          </p:nvSpPr>
          <p:spPr>
            <a:xfrm>
              <a:off x="826272" y="1720120"/>
              <a:ext cx="2127902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lvl="0">
                <a:buNone/>
              </a:pPr>
              <a:r>
                <a:rPr lang="en-US" sz="1200" b="0" dirty="0">
                  <a:solidFill>
                    <a:sysClr val="windowText" lastClr="000000">
                      <a:hueOff val="0"/>
                      <a:satOff val="0"/>
                      <a:lumOff val="0"/>
                      <a:alphaOff val="0"/>
                    </a:sysClr>
                  </a:solidFill>
                  <a:latin typeface="Tenorite" panose="00000500000000000000" pitchFamily="2" charset="0"/>
                  <a:ea typeface="+mn-ea"/>
                  <a:cs typeface="+mn-cs"/>
                </a:rPr>
                <a:t>Intervention which is scalable and can be implemented across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58931E-7FFB-48DA-835F-92176FD9BCA6}"/>
              </a:ext>
            </a:extLst>
          </p:cNvPr>
          <p:cNvGrpSpPr/>
          <p:nvPr/>
        </p:nvGrpSpPr>
        <p:grpSpPr>
          <a:xfrm>
            <a:off x="963274" y="3594434"/>
            <a:ext cx="2411706" cy="823195"/>
            <a:chOff x="826272" y="1420125"/>
            <a:chExt cx="2411706" cy="823195"/>
          </a:xfrm>
        </p:grpSpPr>
        <p:sp>
          <p:nvSpPr>
            <p:cNvPr id="18" name="Google Shape;261;p34">
              <a:extLst>
                <a:ext uri="{FF2B5EF4-FFF2-40B4-BE49-F238E27FC236}">
                  <a16:creationId xmlns:a16="http://schemas.microsoft.com/office/drawing/2014/main" id="{E326628A-A7E6-49F4-8CE4-7ED37B527289}"/>
                </a:ext>
              </a:extLst>
            </p:cNvPr>
            <p:cNvSpPr/>
            <p:nvPr/>
          </p:nvSpPr>
          <p:spPr>
            <a:xfrm>
              <a:off x="826272" y="1420125"/>
              <a:ext cx="2411706" cy="30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90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600"/>
                <a:buFont typeface="Arial"/>
                <a:buNone/>
              </a:pPr>
              <a:r>
                <a:rPr lang="en-IN" sz="1700" b="1" dirty="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Make it sustainable </a:t>
              </a:r>
            </a:p>
          </p:txBody>
        </p:sp>
        <p:sp>
          <p:nvSpPr>
            <p:cNvPr id="19" name="Google Shape;267;p34">
              <a:extLst>
                <a:ext uri="{FF2B5EF4-FFF2-40B4-BE49-F238E27FC236}">
                  <a16:creationId xmlns:a16="http://schemas.microsoft.com/office/drawing/2014/main" id="{58445FC7-6066-49C7-96B3-7D344E8758AD}"/>
                </a:ext>
              </a:extLst>
            </p:cNvPr>
            <p:cNvSpPr txBox="1"/>
            <p:nvPr/>
          </p:nvSpPr>
          <p:spPr>
            <a:xfrm>
              <a:off x="826272" y="1720120"/>
              <a:ext cx="2127902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lvl="0">
                <a:buNone/>
              </a:pPr>
              <a:r>
                <a:rPr lang="en-US" sz="1200" b="0" dirty="0">
                  <a:solidFill>
                    <a:sysClr val="windowText" lastClr="000000">
                      <a:hueOff val="0"/>
                      <a:satOff val="0"/>
                      <a:lumOff val="0"/>
                      <a:alphaOff val="0"/>
                    </a:sysClr>
                  </a:solidFill>
                  <a:latin typeface="Tenorite" panose="00000500000000000000" pitchFamily="2" charset="0"/>
                  <a:ea typeface="+mn-ea"/>
                  <a:cs typeface="+mn-cs"/>
                </a:rPr>
                <a:t>Building capability for in house team to run this process in a consistent manner</a:t>
              </a:r>
            </a:p>
          </p:txBody>
        </p:sp>
      </p:grpSp>
      <p:sp>
        <p:nvSpPr>
          <p:cNvPr id="20" name="Google Shape;268;p34">
            <a:extLst>
              <a:ext uri="{FF2B5EF4-FFF2-40B4-BE49-F238E27FC236}">
                <a16:creationId xmlns:a16="http://schemas.microsoft.com/office/drawing/2014/main" id="{4000C71D-9A63-42F0-B8A9-559FD124BDF8}"/>
              </a:ext>
            </a:extLst>
          </p:cNvPr>
          <p:cNvSpPr txBox="1"/>
          <p:nvPr/>
        </p:nvSpPr>
        <p:spPr>
          <a:xfrm>
            <a:off x="719999" y="968689"/>
            <a:ext cx="7340897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/>
                </a:solidFill>
                <a:latin typeface="Tenorite" panose="00000500000000000000" pitchFamily="2" charset="0"/>
                <a:ea typeface="Lato"/>
                <a:cs typeface="Lato"/>
                <a:sym typeface="Lato"/>
              </a:rPr>
              <a:t>Since the identified gap is the Organization Functioning it is important that we manage the process through planned approach as visualized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DFFBB19-92E5-41A3-BA73-FD25DB7EC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1230" y="66646"/>
            <a:ext cx="1165539" cy="82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188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laborate with Competition">
            <a:extLst>
              <a:ext uri="{FF2B5EF4-FFF2-40B4-BE49-F238E27FC236}">
                <a16:creationId xmlns:a16="http://schemas.microsoft.com/office/drawing/2014/main" id="{B06FD208-EC18-F0E4-1BC3-412E36DA2F6C}"/>
              </a:ext>
            </a:extLst>
          </p:cNvPr>
          <p:cNvSpPr txBox="1"/>
          <p:nvPr/>
        </p:nvSpPr>
        <p:spPr>
          <a:xfrm>
            <a:off x="309797" y="1371204"/>
            <a:ext cx="3820590" cy="959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4289" tIns="34289" rIns="34289" bIns="34289">
            <a:spAutoFit/>
          </a:bodyPr>
          <a:lstStyle>
            <a:lvl1pPr defTabSz="649039">
              <a:lnSpc>
                <a:spcPct val="90000"/>
              </a:lnSpc>
              <a:spcBef>
                <a:spcPts val="600"/>
              </a:spcBef>
              <a:defRPr sz="3200" b="1">
                <a:solidFill>
                  <a:srgbClr val="808080"/>
                </a:solidFill>
                <a:latin typeface="Bahnschrift Condensed"/>
                <a:ea typeface="Bahnschrift Condensed"/>
                <a:cs typeface="Bahnschrift Condensed"/>
                <a:sym typeface="Bahnschrift Condensed"/>
              </a:defRPr>
            </a:lvl1pPr>
          </a:lstStyle>
          <a:p>
            <a:pPr hangingPunct="1"/>
            <a:r>
              <a:rPr b="0" dirty="0">
                <a:solidFill>
                  <a:schemeClr val="dk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Poppins Light"/>
              </a:rPr>
              <a:t>Result </a:t>
            </a:r>
            <a:br>
              <a:rPr lang="en-US" b="0" dirty="0">
                <a:solidFill>
                  <a:schemeClr val="dk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Poppins Light"/>
              </a:rPr>
            </a:br>
            <a:r>
              <a:rPr b="0" dirty="0">
                <a:solidFill>
                  <a:schemeClr val="dk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Poppins Light"/>
              </a:rPr>
              <a:t>Framework</a:t>
            </a:r>
          </a:p>
        </p:txBody>
      </p:sp>
      <p:pic>
        <p:nvPicPr>
          <p:cNvPr id="9" name="Image">
            <a:extLst>
              <a:ext uri="{FF2B5EF4-FFF2-40B4-BE49-F238E27FC236}">
                <a16:creationId xmlns:a16="http://schemas.microsoft.com/office/drawing/2014/main" id="{B72B2AC3-2A51-8E07-2B33-381C62FBC1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32677" y="828484"/>
            <a:ext cx="3396362" cy="2398411"/>
          </a:xfrm>
          <a:prstGeom prst="roundRect">
            <a:avLst>
              <a:gd name="adj" fmla="val 8311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Collaborate with Competition">
            <a:extLst>
              <a:ext uri="{FF2B5EF4-FFF2-40B4-BE49-F238E27FC236}">
                <a16:creationId xmlns:a16="http://schemas.microsoft.com/office/drawing/2014/main" id="{342160EE-F20F-DB3C-2FED-939A6903C460}"/>
              </a:ext>
            </a:extLst>
          </p:cNvPr>
          <p:cNvSpPr txBox="1"/>
          <p:nvPr/>
        </p:nvSpPr>
        <p:spPr>
          <a:xfrm>
            <a:off x="278811" y="3792192"/>
            <a:ext cx="8516816" cy="857284"/>
          </a:xfrm>
          <a:prstGeom prst="rect">
            <a:avLst/>
          </a:prstGeom>
          <a:solidFill>
            <a:schemeClr val="accent6">
              <a:alpha val="29000"/>
            </a:schemeClr>
          </a:solidFill>
          <a:ln w="12700">
            <a:miter lim="400000"/>
          </a:ln>
          <a:effectLst>
            <a:glow rad="228600">
              <a:schemeClr val="accent5">
                <a:satMod val="175000"/>
                <a:alpha val="40000"/>
              </a:schemeClr>
            </a:glow>
            <a:softEdge rad="114300"/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4289" tIns="34289" rIns="34289" bIns="34289">
            <a:spAutoFit/>
          </a:bodyPr>
          <a:lstStyle/>
          <a:p>
            <a:pPr algn="ctr" defTabSz="486779">
              <a:lnSpc>
                <a:spcPct val="150000"/>
              </a:lnSpc>
              <a:spcBef>
                <a:spcPts val="450"/>
              </a:spcBef>
              <a:buClrTx/>
              <a:defRPr sz="3200" b="1">
                <a:solidFill>
                  <a:srgbClr val="80808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800" b="1" kern="1200" dirty="0">
                <a:solidFill>
                  <a:prstClr val="black">
                    <a:lumMod val="95000"/>
                    <a:lumOff val="5000"/>
                  </a:prstClr>
                </a:solidFill>
                <a:latin typeface="Tenorite" panose="00000500000000000000" pitchFamily="2" charset="0"/>
                <a:ea typeface="Yu Gothic UI Light" panose="020B0300000000000000" pitchFamily="34" charset="-128"/>
                <a:cs typeface="Tahoma" panose="020B0604030504040204" pitchFamily="34" charset="0"/>
                <a:sym typeface="Times New Roman"/>
              </a:rPr>
              <a:t>The Paradox of Success occurs when we recognize the need to change before we have to change </a:t>
            </a:r>
          </a:p>
        </p:txBody>
      </p:sp>
    </p:spTree>
    <p:extLst>
      <p:ext uri="{BB962C8B-B14F-4D97-AF65-F5344CB8AC3E}">
        <p14:creationId xmlns:p14="http://schemas.microsoft.com/office/powerpoint/2010/main" val="1126714786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4"/>
          <p:cNvSpPr txBox="1">
            <a:spLocks noGrp="1"/>
          </p:cNvSpPr>
          <p:nvPr>
            <p:ph type="ctrTitle"/>
          </p:nvPr>
        </p:nvSpPr>
        <p:spPr>
          <a:xfrm>
            <a:off x="460139" y="1025442"/>
            <a:ext cx="4390500" cy="8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Thanks!</a:t>
            </a:r>
            <a:endParaRPr sz="44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472" name="Google Shape;472;p44"/>
          <p:cNvSpPr txBox="1">
            <a:spLocks noGrp="1"/>
          </p:cNvSpPr>
          <p:nvPr>
            <p:ph type="subTitle" idx="1"/>
          </p:nvPr>
        </p:nvSpPr>
        <p:spPr>
          <a:xfrm>
            <a:off x="488975" y="1870842"/>
            <a:ext cx="43905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Flipcarbon Integrated CFO Solutions Private Limited</a:t>
            </a:r>
          </a:p>
        </p:txBody>
      </p:sp>
      <p:pic>
        <p:nvPicPr>
          <p:cNvPr id="474" name="Google Shape;474;p4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28757" r="28757"/>
          <a:stretch/>
        </p:blipFill>
        <p:spPr>
          <a:xfrm>
            <a:off x="5321925" y="0"/>
            <a:ext cx="3822074" cy="51435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6298910-346E-4F9E-A16F-66A84860F78F}"/>
              </a:ext>
            </a:extLst>
          </p:cNvPr>
          <p:cNvSpPr txBox="1"/>
          <p:nvPr/>
        </p:nvSpPr>
        <p:spPr>
          <a:xfrm>
            <a:off x="488975" y="2261472"/>
            <a:ext cx="4581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F978C"/>
                </a:solidFill>
                <a:latin typeface="Tenorite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www.flipcarbon.com</a:t>
            </a:r>
            <a:endParaRPr lang="en-IN" dirty="0">
              <a:solidFill>
                <a:srgbClr val="2F978C"/>
              </a:solidFill>
              <a:latin typeface="Tenorite" panose="00000500000000000000" pitchFamily="2" charset="0"/>
            </a:endParaRPr>
          </a:p>
          <a:p>
            <a:r>
              <a:rPr lang="en-IN" dirty="0">
                <a:solidFill>
                  <a:srgbClr val="2F978C"/>
                </a:solidFill>
                <a:latin typeface="Tenorite" panose="00000500000000000000" pitchFamily="2" charset="0"/>
              </a:rPr>
              <a:t>Bangalore | Delhi | Mumbai | Chennai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8B9FB52-D78C-4C4F-B6C6-06CD72E53D7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39" y="3902440"/>
            <a:ext cx="1355486" cy="97921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7158283-1BEB-4C9B-AC10-D1337B14BB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6427" y="5653"/>
            <a:ext cx="1165539" cy="8244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0" y="2831326"/>
            <a:ext cx="7374900" cy="5591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The need for diagnosis?</a:t>
            </a:r>
            <a:endParaRPr sz="36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1" name="Bring the Cox Brand Strategy to life">
            <a:extLst>
              <a:ext uri="{FF2B5EF4-FFF2-40B4-BE49-F238E27FC236}">
                <a16:creationId xmlns:a16="http://schemas.microsoft.com/office/drawing/2014/main" id="{A6E4990E-91D7-4C8C-A9BC-105705E7D3C2}"/>
              </a:ext>
            </a:extLst>
          </p:cNvPr>
          <p:cNvSpPr txBox="1"/>
          <p:nvPr/>
        </p:nvSpPr>
        <p:spPr>
          <a:xfrm>
            <a:off x="97877" y="4199388"/>
            <a:ext cx="2987040" cy="58910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06" tIns="45706" rIns="45706" bIns="45706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norite" panose="00000500000000000000" pitchFamily="2" charset="0"/>
                <a:ea typeface="+mn-ea"/>
                <a:cs typeface="+mn-cs"/>
              </a:rPr>
              <a:t>Understanding of org health, Process Awareness  &amp; Entrenchment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AF7ED8-B240-47BB-A52D-A198AB542DE0}"/>
              </a:ext>
            </a:extLst>
          </p:cNvPr>
          <p:cNvSpPr txBox="1"/>
          <p:nvPr/>
        </p:nvSpPr>
        <p:spPr>
          <a:xfrm>
            <a:off x="745768" y="3586678"/>
            <a:ext cx="1903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enorite" panose="00000500000000000000" pitchFamily="2" charset="0"/>
              </a:rPr>
              <a:t>CURRENT REALITY</a:t>
            </a:r>
            <a:endParaRPr lang="en-AE" dirty="0">
              <a:latin typeface="Tenorite" panose="00000500000000000000" pitchFamily="2" charset="0"/>
            </a:endParaRPr>
          </a:p>
        </p:txBody>
      </p:sp>
      <p:sp>
        <p:nvSpPr>
          <p:cNvPr id="18" name="Drive customer retention &amp; satisfaction">
            <a:extLst>
              <a:ext uri="{FF2B5EF4-FFF2-40B4-BE49-F238E27FC236}">
                <a16:creationId xmlns:a16="http://schemas.microsoft.com/office/drawing/2014/main" id="{24097A2E-ACB9-4925-8486-6D3FF94D74B6}"/>
              </a:ext>
            </a:extLst>
          </p:cNvPr>
          <p:cNvSpPr txBox="1"/>
          <p:nvPr/>
        </p:nvSpPr>
        <p:spPr>
          <a:xfrm>
            <a:off x="3263390" y="4199388"/>
            <a:ext cx="2743201" cy="590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06" tIns="45706" rIns="45706" bIns="45706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norite" panose="00000500000000000000" pitchFamily="2" charset="0"/>
                <a:ea typeface="+mn-ea"/>
                <a:cs typeface="+mn-cs"/>
              </a:rPr>
              <a:t>Desired position, business direction and  Expected outcome</a:t>
            </a:r>
          </a:p>
        </p:txBody>
      </p:sp>
      <p:sp>
        <p:nvSpPr>
          <p:cNvPr id="19" name="Our customers and employees expect and deserve modern, convenient, and reliable ways of interacting with each other">
            <a:extLst>
              <a:ext uri="{FF2B5EF4-FFF2-40B4-BE49-F238E27FC236}">
                <a16:creationId xmlns:a16="http://schemas.microsoft.com/office/drawing/2014/main" id="{8D6D6032-814C-4E3B-BBCD-C2A2A576E69C}"/>
              </a:ext>
            </a:extLst>
          </p:cNvPr>
          <p:cNvSpPr txBox="1"/>
          <p:nvPr/>
        </p:nvSpPr>
        <p:spPr>
          <a:xfrm>
            <a:off x="6201816" y="4199388"/>
            <a:ext cx="2760277" cy="85065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06" tIns="45706" rIns="45706" bIns="45706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pPr>
            <a:r>
              <a:rPr kern="1200" dirty="0">
                <a:solidFill>
                  <a:prstClr val="black"/>
                </a:solidFill>
                <a:latin typeface="Tenorite" panose="00000500000000000000" pitchFamily="2" charset="0"/>
                <a:ea typeface="+mn-ea"/>
                <a:cs typeface="+mn-cs"/>
              </a:rPr>
              <a:t>Leveraging strength, eliminating weakness  - designing process and  putting it to Practice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00EAFC-DB46-4F75-BF1D-7AF12B8E0890}"/>
              </a:ext>
            </a:extLst>
          </p:cNvPr>
          <p:cNvSpPr txBox="1"/>
          <p:nvPr/>
        </p:nvSpPr>
        <p:spPr>
          <a:xfrm>
            <a:off x="3911391" y="3586678"/>
            <a:ext cx="1903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enorite" panose="00000500000000000000" pitchFamily="2" charset="0"/>
              </a:rPr>
              <a:t>ASPIRATIONS</a:t>
            </a:r>
            <a:endParaRPr lang="en-AE" dirty="0">
              <a:latin typeface="Tenorite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CAC3DF-9C18-4712-8FAE-29C299DF5D67}"/>
              </a:ext>
            </a:extLst>
          </p:cNvPr>
          <p:cNvSpPr txBox="1"/>
          <p:nvPr/>
        </p:nvSpPr>
        <p:spPr>
          <a:xfrm>
            <a:off x="6901540" y="3586678"/>
            <a:ext cx="1903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enorite" panose="00000500000000000000" pitchFamily="2" charset="0"/>
              </a:rPr>
              <a:t>BRIDGING GAPS</a:t>
            </a:r>
            <a:endParaRPr lang="en-AE" dirty="0">
              <a:latin typeface="Tenorite" panose="00000500000000000000" pitchFamily="2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3DC8331-AF50-4EAB-90D6-D7F998B3504C}"/>
              </a:ext>
            </a:extLst>
          </p:cNvPr>
          <p:cNvGrpSpPr/>
          <p:nvPr/>
        </p:nvGrpSpPr>
        <p:grpSpPr>
          <a:xfrm>
            <a:off x="97877" y="3442678"/>
            <a:ext cx="648001" cy="648000"/>
            <a:chOff x="97877" y="3442678"/>
            <a:chExt cx="648001" cy="648000"/>
          </a:xfrm>
        </p:grpSpPr>
        <p:sp>
          <p:nvSpPr>
            <p:cNvPr id="12" name="Oval 69">
              <a:extLst>
                <a:ext uri="{FF2B5EF4-FFF2-40B4-BE49-F238E27FC236}">
                  <a16:creationId xmlns:a16="http://schemas.microsoft.com/office/drawing/2014/main" id="{8D65350D-5C45-4492-B301-CE158C26B073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A3D3317-B9FC-41EC-9BC5-40FBBF3F0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512" y="3592936"/>
              <a:ext cx="360000" cy="360000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B67A272-F8BD-4FA9-9FB5-A72C1BA8ECB3}"/>
              </a:ext>
            </a:extLst>
          </p:cNvPr>
          <p:cNvGrpSpPr/>
          <p:nvPr/>
        </p:nvGrpSpPr>
        <p:grpSpPr>
          <a:xfrm>
            <a:off x="3263390" y="3442678"/>
            <a:ext cx="648001" cy="648000"/>
            <a:chOff x="3263390" y="3442678"/>
            <a:chExt cx="648001" cy="648000"/>
          </a:xfrm>
        </p:grpSpPr>
        <p:sp>
          <p:nvSpPr>
            <p:cNvPr id="17" name="Oval 69">
              <a:extLst>
                <a:ext uri="{FF2B5EF4-FFF2-40B4-BE49-F238E27FC236}">
                  <a16:creationId xmlns:a16="http://schemas.microsoft.com/office/drawing/2014/main" id="{632308AF-C7CA-4D7D-9EDE-23111EF33F2B}"/>
                </a:ext>
              </a:extLst>
            </p:cNvPr>
            <p:cNvSpPr/>
            <p:nvPr/>
          </p:nvSpPr>
          <p:spPr>
            <a:xfrm>
              <a:off x="3263390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FA9DAC3-6426-4F9C-BE7A-A6A2854C5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1135" y="3570454"/>
              <a:ext cx="360000" cy="36000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4C19AA3-619D-42DB-A544-A30AE4074CF0}"/>
              </a:ext>
            </a:extLst>
          </p:cNvPr>
          <p:cNvGrpSpPr/>
          <p:nvPr/>
        </p:nvGrpSpPr>
        <p:grpSpPr>
          <a:xfrm>
            <a:off x="6201816" y="3451779"/>
            <a:ext cx="648001" cy="648000"/>
            <a:chOff x="6201816" y="3451779"/>
            <a:chExt cx="648001" cy="648000"/>
          </a:xfrm>
        </p:grpSpPr>
        <p:sp>
          <p:nvSpPr>
            <p:cNvPr id="20" name="Oval 69">
              <a:extLst>
                <a:ext uri="{FF2B5EF4-FFF2-40B4-BE49-F238E27FC236}">
                  <a16:creationId xmlns:a16="http://schemas.microsoft.com/office/drawing/2014/main" id="{F0B48AF9-61FE-4EAF-AB66-CA899DA43CD1}"/>
                </a:ext>
              </a:extLst>
            </p:cNvPr>
            <p:cNvSpPr/>
            <p:nvPr/>
          </p:nvSpPr>
          <p:spPr>
            <a:xfrm>
              <a:off x="6201816" y="3451779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AEB092A-85D6-405C-B93C-155FF954CF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35679" y="3586678"/>
              <a:ext cx="360000" cy="360000"/>
            </a:xfrm>
            <a:prstGeom prst="rect">
              <a:avLst/>
            </a:prstGeom>
          </p:spPr>
        </p:pic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03EAA2F-73BF-47B0-BB59-76266214CD3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6"/>
          <a:srcRect t="27409" b="27409"/>
          <a:stretch/>
        </p:blipFill>
        <p:spPr>
          <a:xfrm>
            <a:off x="0" y="-18789"/>
            <a:ext cx="9144000" cy="27543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1"/>
          <p:cNvSpPr txBox="1">
            <a:spLocks noGrp="1"/>
          </p:cNvSpPr>
          <p:nvPr>
            <p:ph type="title"/>
          </p:nvPr>
        </p:nvSpPr>
        <p:spPr>
          <a:xfrm>
            <a:off x="634075" y="439015"/>
            <a:ext cx="7714522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Executive Summary</a:t>
            </a:r>
            <a:endParaRPr lang="en-IN" sz="32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46" name="Google Shape;346;p41"/>
          <p:cNvSpPr txBox="1">
            <a:spLocks noGrp="1"/>
          </p:cNvSpPr>
          <p:nvPr>
            <p:ph type="subTitle" idx="4294967295"/>
          </p:nvPr>
        </p:nvSpPr>
        <p:spPr>
          <a:xfrm>
            <a:off x="715099" y="1340150"/>
            <a:ext cx="1834199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enorite" panose="00000500000000000000" pitchFamily="2" charset="0"/>
              </a:rPr>
              <a:t>Business Strategy – </a:t>
            </a:r>
            <a:r>
              <a:rPr lang="en-US" b="1" i="1" dirty="0">
                <a:latin typeface="Tenorite" panose="00000500000000000000" pitchFamily="2" charset="0"/>
              </a:rPr>
              <a:t>not articulated</a:t>
            </a:r>
            <a:r>
              <a:rPr lang="en-US" dirty="0">
                <a:latin typeface="Tenorite" panose="00000500000000000000" pitchFamily="2" charset="0"/>
              </a:rPr>
              <a:t>, documented and communicated within the organization</a:t>
            </a:r>
          </a:p>
        </p:txBody>
      </p:sp>
      <p:sp>
        <p:nvSpPr>
          <p:cNvPr id="347" name="Google Shape;347;p41"/>
          <p:cNvSpPr txBox="1">
            <a:spLocks noGrp="1"/>
          </p:cNvSpPr>
          <p:nvPr>
            <p:ph type="subTitle" idx="4294967295"/>
          </p:nvPr>
        </p:nvSpPr>
        <p:spPr>
          <a:xfrm>
            <a:off x="2611346" y="1340150"/>
            <a:ext cx="2079661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1" dirty="0">
                <a:latin typeface="Tenorite" panose="00000500000000000000" pitchFamily="2" charset="0"/>
              </a:rPr>
              <a:t>Absence of Strategic financial plans </a:t>
            </a:r>
            <a:r>
              <a:rPr lang="en-US" i="1" dirty="0">
                <a:latin typeface="Tenorite" panose="00000500000000000000" pitchFamily="2" charset="0"/>
              </a:rPr>
              <a:t>and </a:t>
            </a:r>
            <a:r>
              <a:rPr lang="en-US" b="1" i="1" dirty="0">
                <a:latin typeface="Tenorite" panose="00000500000000000000" pitchFamily="2" charset="0"/>
              </a:rPr>
              <a:t>robust AOP process </a:t>
            </a:r>
            <a:r>
              <a:rPr lang="en-US" i="1" dirty="0">
                <a:latin typeface="Tenorite" panose="00000500000000000000" pitchFamily="2" charset="0"/>
              </a:rPr>
              <a:t>to drive </a:t>
            </a:r>
            <a:r>
              <a:rPr lang="en-US" b="1" i="1" dirty="0">
                <a:latin typeface="Tenorite" panose="00000500000000000000" pitchFamily="2" charset="0"/>
              </a:rPr>
              <a:t>achievement of strategic </a:t>
            </a:r>
            <a:r>
              <a:rPr lang="en-US" i="1" dirty="0">
                <a:latin typeface="Tenorite" panose="00000500000000000000" pitchFamily="2" charset="0"/>
              </a:rPr>
              <a:t>and</a:t>
            </a:r>
            <a:r>
              <a:rPr lang="en-US" b="1" i="1" dirty="0">
                <a:latin typeface="Tenorite" panose="00000500000000000000" pitchFamily="2" charset="0"/>
              </a:rPr>
              <a:t> annual objectives</a:t>
            </a:r>
            <a:endParaRPr lang="en-US" dirty="0">
              <a:latin typeface="Tenorite" panose="00000500000000000000" pitchFamily="2" charset="0"/>
            </a:endParaRPr>
          </a:p>
        </p:txBody>
      </p:sp>
      <p:sp>
        <p:nvSpPr>
          <p:cNvPr id="348" name="Google Shape;348;p41"/>
          <p:cNvSpPr txBox="1">
            <a:spLocks noGrp="1"/>
          </p:cNvSpPr>
          <p:nvPr>
            <p:ph type="subTitle" idx="4294967295"/>
          </p:nvPr>
        </p:nvSpPr>
        <p:spPr>
          <a:xfrm>
            <a:off x="4686162" y="1340150"/>
            <a:ext cx="1965790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b="1" i="1" dirty="0">
                <a:latin typeface="Tenorite" panose="00000500000000000000" pitchFamily="2" charset="0"/>
              </a:rPr>
              <a:t>Business and Individual Goals, KPIs, Targets not defined </a:t>
            </a:r>
            <a:r>
              <a:rPr lang="en-US" dirty="0">
                <a:latin typeface="Tenorite" panose="00000500000000000000" pitchFamily="2" charset="0"/>
              </a:rPr>
              <a:t>and communicated in absence of a </a:t>
            </a:r>
            <a:r>
              <a:rPr lang="en-US" b="1" dirty="0">
                <a:latin typeface="Tenorite" panose="00000500000000000000" pitchFamily="2" charset="0"/>
              </a:rPr>
              <a:t>robust</a:t>
            </a:r>
            <a:r>
              <a:rPr lang="en-US" dirty="0">
                <a:latin typeface="Tenorite" panose="00000500000000000000" pitchFamily="2" charset="0"/>
              </a:rPr>
              <a:t> </a:t>
            </a:r>
            <a:r>
              <a:rPr lang="en-US" b="1" dirty="0">
                <a:latin typeface="Tenorite" panose="00000500000000000000" pitchFamily="2" charset="0"/>
              </a:rPr>
              <a:t>performance management process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i="1" dirty="0">
              <a:latin typeface="Tenorite" panose="00000500000000000000" pitchFamily="2" charset="0"/>
            </a:endParaRPr>
          </a:p>
        </p:txBody>
      </p:sp>
      <p:sp>
        <p:nvSpPr>
          <p:cNvPr id="349" name="Google Shape;349;p41"/>
          <p:cNvSpPr txBox="1">
            <a:spLocks noGrp="1"/>
          </p:cNvSpPr>
          <p:nvPr>
            <p:ph type="subTitle" idx="4294967295"/>
          </p:nvPr>
        </p:nvSpPr>
        <p:spPr>
          <a:xfrm>
            <a:off x="6622002" y="1340150"/>
            <a:ext cx="2070886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1" dirty="0">
                <a:latin typeface="Tenorite" panose="00000500000000000000" pitchFamily="2" charset="0"/>
              </a:rPr>
              <a:t>Unoptimized cash flow projections </a:t>
            </a:r>
            <a:r>
              <a:rPr lang="en-US" dirty="0">
                <a:latin typeface="Tenorite" panose="00000500000000000000" pitchFamily="2" charset="0"/>
              </a:rPr>
              <a:t>based on unpredictable sales forecasts, demand, and inventory planning</a:t>
            </a:r>
          </a:p>
        </p:txBody>
      </p:sp>
      <p:sp>
        <p:nvSpPr>
          <p:cNvPr id="350" name="Google Shape;350;p41"/>
          <p:cNvSpPr txBox="1">
            <a:spLocks noGrp="1"/>
          </p:cNvSpPr>
          <p:nvPr>
            <p:ph type="subTitle" idx="4294967295"/>
          </p:nvPr>
        </p:nvSpPr>
        <p:spPr>
          <a:xfrm>
            <a:off x="715100" y="2992329"/>
            <a:ext cx="1806900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>
                <a:latin typeface="Tenorite" panose="00000500000000000000" pitchFamily="2" charset="0"/>
              </a:rPr>
              <a:t>Absence of business process workflow and </a:t>
            </a:r>
            <a:r>
              <a:rPr lang="en-US" b="1" i="1" dirty="0">
                <a:latin typeface="Tenorite" panose="00000500000000000000" pitchFamily="2" charset="0"/>
              </a:rPr>
              <a:t>SLA </a:t>
            </a:r>
            <a:r>
              <a:rPr lang="en-US" dirty="0">
                <a:latin typeface="Tenorite" panose="00000500000000000000" pitchFamily="2" charset="0"/>
              </a:rPr>
              <a:t>as well as </a:t>
            </a:r>
            <a:r>
              <a:rPr lang="en-US" b="1" i="1" dirty="0">
                <a:latin typeface="Tenorite" panose="00000500000000000000" pitchFamily="2" charset="0"/>
              </a:rPr>
              <a:t>undefined turnaround time </a:t>
            </a:r>
            <a:r>
              <a:rPr lang="en-US" dirty="0">
                <a:latin typeface="Tenorite" panose="00000500000000000000" pitchFamily="2" charset="0"/>
              </a:rPr>
              <a:t>and</a:t>
            </a:r>
            <a:r>
              <a:rPr lang="en-US" b="1" i="1" dirty="0">
                <a:latin typeface="Tenorite" panose="00000500000000000000" pitchFamily="2" charset="0"/>
              </a:rPr>
              <a:t> lack of authority matrix,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i="1" dirty="0">
              <a:latin typeface="Tenorite" panose="00000500000000000000" pitchFamily="2" charset="0"/>
            </a:endParaRPr>
          </a:p>
        </p:txBody>
      </p:sp>
      <p:sp>
        <p:nvSpPr>
          <p:cNvPr id="351" name="Google Shape;351;p41"/>
          <p:cNvSpPr txBox="1">
            <a:spLocks noGrp="1"/>
          </p:cNvSpPr>
          <p:nvPr>
            <p:ph type="subTitle" idx="4294967295"/>
          </p:nvPr>
        </p:nvSpPr>
        <p:spPr>
          <a:xfrm>
            <a:off x="2630125" y="2992329"/>
            <a:ext cx="1806900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Tenorite" panose="00000500000000000000" pitchFamily="2" charset="0"/>
              </a:rPr>
              <a:t>Management routines </a:t>
            </a:r>
            <a:r>
              <a:rPr lang="en-US" dirty="0">
                <a:latin typeface="Tenorite" panose="00000500000000000000" pitchFamily="2" charset="0"/>
              </a:rPr>
              <a:t>not defined and implemented – </a:t>
            </a:r>
            <a:r>
              <a:rPr lang="en-US" b="1" i="1" dirty="0">
                <a:latin typeface="Tenorite" panose="00000500000000000000" pitchFamily="2" charset="0"/>
              </a:rPr>
              <a:t>Performance reviews not done to drive </a:t>
            </a:r>
            <a:r>
              <a:rPr lang="en-US" b="1" i="1" dirty="0" err="1">
                <a:latin typeface="Tenorite" panose="00000500000000000000" pitchFamily="2" charset="0"/>
              </a:rPr>
              <a:t>actionables</a:t>
            </a:r>
            <a:r>
              <a:rPr lang="en-US" b="1" i="1" dirty="0">
                <a:latin typeface="Tenorite" panose="00000500000000000000" pitchFamily="2" charset="0"/>
              </a:rPr>
              <a:t> </a:t>
            </a:r>
            <a:r>
              <a:rPr lang="en-US" dirty="0">
                <a:latin typeface="Tenorite" panose="00000500000000000000" pitchFamily="2" charset="0"/>
              </a:rPr>
              <a:t>	 </a:t>
            </a:r>
          </a:p>
        </p:txBody>
      </p:sp>
      <p:sp>
        <p:nvSpPr>
          <p:cNvPr id="352" name="Google Shape;352;p41"/>
          <p:cNvSpPr txBox="1">
            <a:spLocks noGrp="1"/>
          </p:cNvSpPr>
          <p:nvPr>
            <p:ph type="subTitle" idx="4294967295"/>
          </p:nvPr>
        </p:nvSpPr>
        <p:spPr>
          <a:xfrm>
            <a:off x="4545150" y="2992329"/>
            <a:ext cx="1968900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latin typeface="Tenorite" panose="00000500000000000000" pitchFamily="2" charset="0"/>
              </a:rPr>
              <a:t>Decisions are not data driven – primarily due to </a:t>
            </a:r>
            <a:r>
              <a:rPr lang="en-US" b="1" i="1" dirty="0">
                <a:latin typeface="Tenorite" panose="00000500000000000000" pitchFamily="2" charset="0"/>
              </a:rPr>
              <a:t>lack of </a:t>
            </a:r>
            <a:r>
              <a:rPr lang="en-US" dirty="0">
                <a:latin typeface="Tenorite" panose="00000500000000000000" pitchFamily="2" charset="0"/>
              </a:rPr>
              <a:t>well defined </a:t>
            </a:r>
            <a:r>
              <a:rPr lang="en-US" b="1" i="1" dirty="0">
                <a:latin typeface="Tenorite" panose="00000500000000000000" pitchFamily="2" charset="0"/>
              </a:rPr>
              <a:t>MIS, dashboards and data analytics</a:t>
            </a:r>
          </a:p>
          <a:p>
            <a:pPr marL="0" indent="0">
              <a:lnSpc>
                <a:spcPct val="100000"/>
              </a:lnSpc>
              <a:buClr>
                <a:srgbClr val="000000"/>
              </a:buClr>
              <a:buSzPts val="1100"/>
              <a:buNone/>
              <a:defRPr/>
            </a:pPr>
            <a:r>
              <a:rPr lang="en-US">
                <a:solidFill>
                  <a:schemeClr val="tx1"/>
                </a:solidFill>
                <a:latin typeface="Tenorite" panose="00000500000000000000" pitchFamily="2" charset="0"/>
              </a:rPr>
              <a:t>Lack of</a:t>
            </a:r>
            <a:r>
              <a:rPr lang="en-US" b="1" i="1">
                <a:solidFill>
                  <a:schemeClr val="tx1"/>
                </a:solidFill>
                <a:latin typeface="Tenorite" panose="00000500000000000000" pitchFamily="2" charset="0"/>
              </a:rPr>
              <a:t> robust financial, sales </a:t>
            </a:r>
            <a:r>
              <a:rPr lang="en-US">
                <a:solidFill>
                  <a:schemeClr val="tx1"/>
                </a:solidFill>
                <a:latin typeface="Tenorite" panose="00000500000000000000" pitchFamily="2" charset="0"/>
              </a:rPr>
              <a:t>and </a:t>
            </a:r>
            <a:r>
              <a:rPr lang="en-US" b="1" i="1">
                <a:solidFill>
                  <a:schemeClr val="tx1"/>
                </a:solidFill>
                <a:latin typeface="Tenorite" panose="00000500000000000000" pitchFamily="2" charset="0"/>
              </a:rPr>
              <a:t>operating reporting framework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="1" i="1" dirty="0">
              <a:latin typeface="Tenorite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i="1" dirty="0">
              <a:latin typeface="Tenorite" panose="00000500000000000000" pitchFamily="2" charset="0"/>
            </a:endParaRPr>
          </a:p>
        </p:txBody>
      </p:sp>
      <p:sp>
        <p:nvSpPr>
          <p:cNvPr id="353" name="Google Shape;353;p41"/>
          <p:cNvSpPr txBox="1">
            <a:spLocks noGrp="1"/>
          </p:cNvSpPr>
          <p:nvPr>
            <p:ph type="subTitle" idx="4294967295"/>
          </p:nvPr>
        </p:nvSpPr>
        <p:spPr>
          <a:xfrm>
            <a:off x="6622001" y="2992329"/>
            <a:ext cx="2070887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enorite" panose="00000500000000000000" pitchFamily="2" charset="0"/>
              </a:rPr>
              <a:t>Mentoring and coaching for </a:t>
            </a:r>
            <a:r>
              <a:rPr lang="en-US" b="1" i="1" dirty="0">
                <a:latin typeface="Tenorite" panose="00000500000000000000" pitchFamily="2" charset="0"/>
              </a:rPr>
              <a:t>succession planning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D9BD8A3-B00E-4D36-B882-3B3E8E055A41}"/>
              </a:ext>
            </a:extLst>
          </p:cNvPr>
          <p:cNvGrpSpPr/>
          <p:nvPr/>
        </p:nvGrpSpPr>
        <p:grpSpPr>
          <a:xfrm>
            <a:off x="715100" y="1220131"/>
            <a:ext cx="7713375" cy="134700"/>
            <a:chOff x="715100" y="1458125"/>
            <a:chExt cx="7713375" cy="134700"/>
          </a:xfrm>
        </p:grpSpPr>
        <p:sp>
          <p:nvSpPr>
            <p:cNvPr id="354" name="Google Shape;354;p41"/>
            <p:cNvSpPr/>
            <p:nvPr/>
          </p:nvSpPr>
          <p:spPr>
            <a:xfrm>
              <a:off x="715100" y="1458125"/>
              <a:ext cx="134700" cy="134700"/>
            </a:xfrm>
            <a:prstGeom prst="ellipse">
              <a:avLst/>
            </a:prstGeom>
            <a:solidFill>
              <a:schemeClr val="tx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1"/>
            <p:cNvSpPr/>
            <p:nvPr/>
          </p:nvSpPr>
          <p:spPr>
            <a:xfrm>
              <a:off x="2684125" y="1458125"/>
              <a:ext cx="134700" cy="1347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1"/>
            <p:cNvSpPr/>
            <p:nvPr/>
          </p:nvSpPr>
          <p:spPr>
            <a:xfrm>
              <a:off x="4653150" y="1458125"/>
              <a:ext cx="134700" cy="134700"/>
            </a:xfrm>
            <a:prstGeom prst="ellipse">
              <a:avLst/>
            </a:prstGeom>
            <a:solidFill>
              <a:schemeClr val="tx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1"/>
            <p:cNvSpPr/>
            <p:nvPr/>
          </p:nvSpPr>
          <p:spPr>
            <a:xfrm>
              <a:off x="6622175" y="1458125"/>
              <a:ext cx="134700" cy="1347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58" name="Google Shape;358;p41"/>
            <p:cNvCxnSpPr>
              <a:stCxn id="354" idx="6"/>
              <a:endCxn id="355" idx="2"/>
            </p:cNvCxnSpPr>
            <p:nvPr/>
          </p:nvCxnSpPr>
          <p:spPr>
            <a:xfrm>
              <a:off x="849800" y="1525475"/>
              <a:ext cx="183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9" name="Google Shape;359;p41"/>
            <p:cNvCxnSpPr>
              <a:stCxn id="355" idx="6"/>
              <a:endCxn id="356" idx="2"/>
            </p:cNvCxnSpPr>
            <p:nvPr/>
          </p:nvCxnSpPr>
          <p:spPr>
            <a:xfrm>
              <a:off x="2818825" y="1525475"/>
              <a:ext cx="183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0" name="Google Shape;360;p41"/>
            <p:cNvCxnSpPr>
              <a:stCxn id="356" idx="6"/>
              <a:endCxn id="357" idx="2"/>
            </p:cNvCxnSpPr>
            <p:nvPr/>
          </p:nvCxnSpPr>
          <p:spPr>
            <a:xfrm>
              <a:off x="4787850" y="1525475"/>
              <a:ext cx="183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1" name="Google Shape;361;p41"/>
            <p:cNvCxnSpPr>
              <a:stCxn id="357" idx="6"/>
            </p:cNvCxnSpPr>
            <p:nvPr/>
          </p:nvCxnSpPr>
          <p:spPr>
            <a:xfrm>
              <a:off x="6756875" y="1525475"/>
              <a:ext cx="1671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9C723C2-7831-4655-B1B3-0C7C5632C32A}"/>
              </a:ext>
            </a:extLst>
          </p:cNvPr>
          <p:cNvGrpSpPr/>
          <p:nvPr/>
        </p:nvGrpSpPr>
        <p:grpSpPr>
          <a:xfrm>
            <a:off x="715100" y="2792661"/>
            <a:ext cx="7713375" cy="134700"/>
            <a:chOff x="715100" y="2968025"/>
            <a:chExt cx="7713375" cy="134700"/>
          </a:xfrm>
        </p:grpSpPr>
        <p:sp>
          <p:nvSpPr>
            <p:cNvPr id="362" name="Google Shape;362;p41"/>
            <p:cNvSpPr/>
            <p:nvPr/>
          </p:nvSpPr>
          <p:spPr>
            <a:xfrm>
              <a:off x="715100" y="2968025"/>
              <a:ext cx="134700" cy="134700"/>
            </a:xfrm>
            <a:prstGeom prst="ellipse">
              <a:avLst/>
            </a:prstGeom>
            <a:solidFill>
              <a:schemeClr val="tx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1"/>
            <p:cNvSpPr/>
            <p:nvPr/>
          </p:nvSpPr>
          <p:spPr>
            <a:xfrm>
              <a:off x="2684125" y="2968025"/>
              <a:ext cx="134700" cy="1347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1"/>
            <p:cNvSpPr/>
            <p:nvPr/>
          </p:nvSpPr>
          <p:spPr>
            <a:xfrm>
              <a:off x="4653150" y="2968025"/>
              <a:ext cx="134700" cy="134700"/>
            </a:xfrm>
            <a:prstGeom prst="ellipse">
              <a:avLst/>
            </a:prstGeom>
            <a:solidFill>
              <a:schemeClr val="tx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1"/>
            <p:cNvSpPr/>
            <p:nvPr/>
          </p:nvSpPr>
          <p:spPr>
            <a:xfrm>
              <a:off x="6622175" y="2968025"/>
              <a:ext cx="134700" cy="1347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41"/>
            <p:cNvCxnSpPr>
              <a:stCxn id="362" idx="6"/>
              <a:endCxn id="363" idx="2"/>
            </p:cNvCxnSpPr>
            <p:nvPr/>
          </p:nvCxnSpPr>
          <p:spPr>
            <a:xfrm>
              <a:off x="849800" y="3035375"/>
              <a:ext cx="183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41"/>
            <p:cNvCxnSpPr>
              <a:stCxn id="363" idx="6"/>
              <a:endCxn id="364" idx="2"/>
            </p:cNvCxnSpPr>
            <p:nvPr/>
          </p:nvCxnSpPr>
          <p:spPr>
            <a:xfrm>
              <a:off x="2818825" y="3035375"/>
              <a:ext cx="183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41"/>
            <p:cNvCxnSpPr>
              <a:stCxn id="364" idx="6"/>
              <a:endCxn id="365" idx="2"/>
            </p:cNvCxnSpPr>
            <p:nvPr/>
          </p:nvCxnSpPr>
          <p:spPr>
            <a:xfrm>
              <a:off x="4787850" y="3035375"/>
              <a:ext cx="183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41"/>
            <p:cNvCxnSpPr>
              <a:stCxn id="365" idx="6"/>
            </p:cNvCxnSpPr>
            <p:nvPr/>
          </p:nvCxnSpPr>
          <p:spPr>
            <a:xfrm>
              <a:off x="6756875" y="3035375"/>
              <a:ext cx="1671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4EBFA3A6-20E6-4CB1-AB46-F573EF8D6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8461" y="-19862"/>
            <a:ext cx="1165539" cy="82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8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Executive Summary</a:t>
            </a:r>
            <a:endParaRPr sz="32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46" name="Google Shape;346;p41"/>
          <p:cNvSpPr txBox="1">
            <a:spLocks noGrp="1"/>
          </p:cNvSpPr>
          <p:nvPr>
            <p:ph type="subTitle" idx="4294967295"/>
          </p:nvPr>
        </p:nvSpPr>
        <p:spPr>
          <a:xfrm>
            <a:off x="715100" y="1641152"/>
            <a:ext cx="1806900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latin typeface="Tenorite" panose="00000500000000000000" pitchFamily="2" charset="0"/>
              </a:rPr>
              <a:t>Data across departments are stored in excel and paper, </a:t>
            </a:r>
            <a:r>
              <a:rPr lang="en-US" b="1" i="1" dirty="0">
                <a:latin typeface="Tenorite" panose="00000500000000000000" pitchFamily="2" charset="0"/>
              </a:rPr>
              <a:t>automation with ERP implementation </a:t>
            </a:r>
            <a:r>
              <a:rPr lang="en-US" dirty="0">
                <a:latin typeface="Tenorite" panose="00000500000000000000" pitchFamily="2" charset="0"/>
              </a:rPr>
              <a:t>is the need of the hour!</a:t>
            </a:r>
            <a:endParaRPr lang="en-US" b="1" i="1" dirty="0">
              <a:latin typeface="Tenorite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47" name="Google Shape;347;p41"/>
          <p:cNvSpPr txBox="1">
            <a:spLocks noGrp="1"/>
          </p:cNvSpPr>
          <p:nvPr>
            <p:ph type="subTitle" idx="4294967295"/>
          </p:nvPr>
        </p:nvSpPr>
        <p:spPr>
          <a:xfrm>
            <a:off x="2649596" y="1641152"/>
            <a:ext cx="1806900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>
                <a:latin typeface="Tenorite" panose="00000500000000000000" pitchFamily="2" charset="0"/>
              </a:rPr>
              <a:t>Highly </a:t>
            </a:r>
            <a:r>
              <a:rPr lang="en-US" b="1" i="1" dirty="0">
                <a:latin typeface="Tenorite" panose="00000500000000000000" pitchFamily="2" charset="0"/>
              </a:rPr>
              <a:t>centralized Organization structure </a:t>
            </a:r>
            <a:r>
              <a:rPr lang="en-US" dirty="0">
                <a:latin typeface="Tenorite" panose="00000500000000000000" pitchFamily="2" charset="0"/>
              </a:rPr>
              <a:t>resulting in</a:t>
            </a:r>
            <a:r>
              <a:rPr lang="en-US" b="1" i="1" dirty="0">
                <a:latin typeface="Tenorite" panose="00000500000000000000" pitchFamily="2" charset="0"/>
              </a:rPr>
              <a:t> Blurred reporting lines </a:t>
            </a:r>
            <a:r>
              <a:rPr lang="en-US" dirty="0">
                <a:latin typeface="Tenorite" panose="00000500000000000000" pitchFamily="2" charset="0"/>
              </a:rPr>
              <a:t>with overlapping responsibilities.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48" name="Google Shape;348;p41"/>
          <p:cNvSpPr txBox="1">
            <a:spLocks noGrp="1"/>
          </p:cNvSpPr>
          <p:nvPr>
            <p:ph type="subTitle" idx="4294967295"/>
          </p:nvPr>
        </p:nvSpPr>
        <p:spPr>
          <a:xfrm>
            <a:off x="4584092" y="1641152"/>
            <a:ext cx="1910488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buClr>
                <a:srgbClr val="000000"/>
              </a:buClr>
              <a:buSzPts val="1100"/>
              <a:buNone/>
              <a:defRPr/>
            </a:pPr>
            <a:r>
              <a:rPr lang="en-US" dirty="0">
                <a:latin typeface="Tenorite" panose="00000500000000000000" pitchFamily="2" charset="0"/>
              </a:rPr>
              <a:t>The organization lacks comprehensive learning and development, focusing solely on sales training. It needs </a:t>
            </a:r>
            <a:r>
              <a:rPr lang="en-US" b="1" i="1" dirty="0">
                <a:latin typeface="Tenorite" panose="00000500000000000000" pitchFamily="2" charset="0"/>
              </a:rPr>
              <a:t>cultural transition </a:t>
            </a:r>
            <a:r>
              <a:rPr lang="en-US" dirty="0">
                <a:latin typeface="Tenorite" panose="00000500000000000000" pitchFamily="2" charset="0"/>
              </a:rPr>
              <a:t>training to shift to a </a:t>
            </a:r>
            <a:r>
              <a:rPr lang="en-US" b="1" i="1" dirty="0">
                <a:latin typeface="Tenorite" panose="00000500000000000000" pitchFamily="2" charset="0"/>
              </a:rPr>
              <a:t>‘performance-driven culture’</a:t>
            </a:r>
            <a:r>
              <a:rPr lang="en-US" dirty="0">
                <a:latin typeface="Tenorite" panose="00000500000000000000" pitchFamily="2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>
              <a:solidFill>
                <a:schemeClr val="tx1"/>
              </a:solidFill>
              <a:latin typeface="Tenorite" panose="00000500000000000000" pitchFamily="2" charset="0"/>
            </a:endParaRPr>
          </a:p>
        </p:txBody>
      </p:sp>
      <p:sp>
        <p:nvSpPr>
          <p:cNvPr id="349" name="Google Shape;349;p41"/>
          <p:cNvSpPr txBox="1">
            <a:spLocks noGrp="1"/>
          </p:cNvSpPr>
          <p:nvPr>
            <p:ph type="subTitle" idx="4294967295"/>
          </p:nvPr>
        </p:nvSpPr>
        <p:spPr>
          <a:xfrm>
            <a:off x="6622175" y="1641152"/>
            <a:ext cx="2070888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>
                <a:latin typeface="Tenorite" panose="00000500000000000000" pitchFamily="2" charset="0"/>
              </a:rPr>
              <a:t>The need for </a:t>
            </a:r>
            <a:r>
              <a:rPr lang="en-US" b="1" i="1" dirty="0">
                <a:latin typeface="Tenorite" panose="00000500000000000000" pitchFamily="2" charset="0"/>
              </a:rPr>
              <a:t>capability transformation</a:t>
            </a:r>
            <a:r>
              <a:rPr lang="en-US" dirty="0">
                <a:latin typeface="Tenorite" panose="00000500000000000000" pitchFamily="2" charset="0"/>
              </a:rPr>
              <a:t> is pressing considering the high aspiration of the founders</a:t>
            </a:r>
          </a:p>
        </p:txBody>
      </p:sp>
      <p:sp>
        <p:nvSpPr>
          <p:cNvPr id="350" name="Google Shape;350;p41"/>
          <p:cNvSpPr txBox="1">
            <a:spLocks noGrp="1"/>
          </p:cNvSpPr>
          <p:nvPr>
            <p:ph type="subTitle" idx="4294967295"/>
          </p:nvPr>
        </p:nvSpPr>
        <p:spPr>
          <a:xfrm>
            <a:off x="715100" y="3329096"/>
            <a:ext cx="1740002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>
                <a:latin typeface="Tenorite" panose="00000500000000000000" pitchFamily="2" charset="0"/>
              </a:rPr>
              <a:t>Continued challenges in </a:t>
            </a:r>
            <a:r>
              <a:rPr lang="en-US" b="1" i="1" dirty="0">
                <a:latin typeface="Tenorite" panose="00000500000000000000" pitchFamily="2" charset="0"/>
              </a:rPr>
              <a:t>Talent acquisition </a:t>
            </a:r>
            <a:r>
              <a:rPr lang="en-US" dirty="0">
                <a:latin typeface="Tenorite" panose="00000500000000000000" pitchFamily="2" charset="0"/>
              </a:rPr>
              <a:t>and </a:t>
            </a:r>
            <a:r>
              <a:rPr lang="en-US" b="1" i="1" dirty="0">
                <a:latin typeface="Tenorite" panose="00000500000000000000" pitchFamily="2" charset="0"/>
              </a:rPr>
              <a:t>management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i="1" dirty="0">
              <a:latin typeface="Tenorite" panose="00000500000000000000" pitchFamily="2" charset="0"/>
            </a:endParaRPr>
          </a:p>
        </p:txBody>
      </p:sp>
      <p:sp>
        <p:nvSpPr>
          <p:cNvPr id="351" name="Google Shape;351;p41"/>
          <p:cNvSpPr txBox="1">
            <a:spLocks noGrp="1"/>
          </p:cNvSpPr>
          <p:nvPr>
            <p:ph type="subTitle" idx="4294967295"/>
          </p:nvPr>
        </p:nvSpPr>
        <p:spPr>
          <a:xfrm>
            <a:off x="2585526" y="3329096"/>
            <a:ext cx="1806900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>
                <a:latin typeface="Tenorite" panose="00000500000000000000" pitchFamily="2" charset="0"/>
              </a:rPr>
              <a:t>Customer-driven projects, complicating internal processes due to </a:t>
            </a:r>
            <a:r>
              <a:rPr lang="en-US" b="1" i="1" dirty="0">
                <a:latin typeface="Tenorite" panose="00000500000000000000" pitchFamily="2" charset="0"/>
              </a:rPr>
              <a:t>insufficient project costing and management tools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i="1" dirty="0">
              <a:latin typeface="Tenorite" panose="00000500000000000000" pitchFamily="2" charset="0"/>
            </a:endParaRPr>
          </a:p>
        </p:txBody>
      </p:sp>
      <p:sp>
        <p:nvSpPr>
          <p:cNvPr id="352" name="Google Shape;352;p41"/>
          <p:cNvSpPr txBox="1">
            <a:spLocks noGrp="1"/>
          </p:cNvSpPr>
          <p:nvPr>
            <p:ph type="subTitle" idx="4294967295"/>
          </p:nvPr>
        </p:nvSpPr>
        <p:spPr>
          <a:xfrm>
            <a:off x="4522850" y="3329096"/>
            <a:ext cx="2099200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1" dirty="0">
                <a:solidFill>
                  <a:schemeClr val="tx1"/>
                </a:solidFill>
                <a:latin typeface="Tenorite" panose="00000500000000000000" pitchFamily="2" charset="0"/>
              </a:rPr>
              <a:t>Sales process not aligned efficiently </a:t>
            </a:r>
            <a:r>
              <a:rPr lang="en-US" dirty="0">
                <a:solidFill>
                  <a:schemeClr val="tx1"/>
                </a:solidFill>
                <a:latin typeface="Tenorite" panose="00000500000000000000" pitchFamily="2" charset="0"/>
              </a:rPr>
              <a:t>leading to </a:t>
            </a:r>
            <a:r>
              <a:rPr lang="en-US" dirty="0">
                <a:latin typeface="Tenorite" panose="00000500000000000000" pitchFamily="2" charset="0"/>
              </a:rPr>
              <a:t>Challenges in </a:t>
            </a:r>
            <a:r>
              <a:rPr lang="en-US" b="1" i="1" dirty="0">
                <a:latin typeface="Tenorite" panose="00000500000000000000" pitchFamily="2" charset="0"/>
              </a:rPr>
              <a:t>customer relationship management</a:t>
            </a:r>
            <a:r>
              <a:rPr lang="en-US" dirty="0">
                <a:latin typeface="Tenorite" panose="00000500000000000000" pitchFamily="2" charset="0"/>
              </a:rPr>
              <a:t>, </a:t>
            </a:r>
            <a:r>
              <a:rPr lang="en-US" b="1" i="1" dirty="0">
                <a:latin typeface="Tenorite" panose="00000500000000000000" pitchFamily="2" charset="0"/>
              </a:rPr>
              <a:t>Demo planning </a:t>
            </a:r>
            <a:r>
              <a:rPr lang="en-US" dirty="0">
                <a:latin typeface="Tenorite" panose="00000500000000000000" pitchFamily="2" charset="0"/>
              </a:rPr>
              <a:t>impacting revenue and conversions. </a:t>
            </a:r>
            <a:endParaRPr lang="en-US" b="1" i="1" dirty="0">
              <a:latin typeface="Tenorite" panose="00000500000000000000" pitchFamily="2" charset="0"/>
            </a:endParaRPr>
          </a:p>
        </p:txBody>
      </p:sp>
      <p:sp>
        <p:nvSpPr>
          <p:cNvPr id="353" name="Google Shape;353;p41"/>
          <p:cNvSpPr txBox="1">
            <a:spLocks noGrp="1"/>
          </p:cNvSpPr>
          <p:nvPr>
            <p:ph type="subTitle" idx="4294967295"/>
          </p:nvPr>
        </p:nvSpPr>
        <p:spPr>
          <a:xfrm>
            <a:off x="6622175" y="3329096"/>
            <a:ext cx="2158570" cy="9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b="1" i="1" dirty="0">
                <a:latin typeface="Tenorite" panose="00000500000000000000" pitchFamily="2" charset="0"/>
              </a:rPr>
              <a:t>High fixed costs </a:t>
            </a:r>
            <a:r>
              <a:rPr lang="en-US" i="1" dirty="0">
                <a:latin typeface="Tenorite" panose="00000500000000000000" pitchFamily="2" charset="0"/>
              </a:rPr>
              <a:t>resulting in </a:t>
            </a:r>
            <a:r>
              <a:rPr lang="en-US" b="1" i="1" dirty="0">
                <a:latin typeface="Tenorite" panose="00000500000000000000" pitchFamily="2" charset="0"/>
              </a:rPr>
              <a:t>lower net profit margins</a:t>
            </a:r>
            <a:endParaRPr lang="en-US" dirty="0">
              <a:latin typeface="Tenorite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54" name="Google Shape;354;p41"/>
          <p:cNvSpPr/>
          <p:nvPr/>
        </p:nvSpPr>
        <p:spPr>
          <a:xfrm>
            <a:off x="715100" y="1458125"/>
            <a:ext cx="134700" cy="134700"/>
          </a:xfrm>
          <a:prstGeom prst="ellipse">
            <a:avLst/>
          </a:prstGeom>
          <a:solidFill>
            <a:schemeClr val="tx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41"/>
          <p:cNvSpPr/>
          <p:nvPr/>
        </p:nvSpPr>
        <p:spPr>
          <a:xfrm>
            <a:off x="2684125" y="1458125"/>
            <a:ext cx="134700" cy="134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41"/>
          <p:cNvSpPr/>
          <p:nvPr/>
        </p:nvSpPr>
        <p:spPr>
          <a:xfrm>
            <a:off x="4653150" y="1458125"/>
            <a:ext cx="134700" cy="134700"/>
          </a:xfrm>
          <a:prstGeom prst="ellipse">
            <a:avLst/>
          </a:prstGeom>
          <a:solidFill>
            <a:schemeClr val="tx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41"/>
          <p:cNvSpPr/>
          <p:nvPr/>
        </p:nvSpPr>
        <p:spPr>
          <a:xfrm>
            <a:off x="6622175" y="1458125"/>
            <a:ext cx="134700" cy="134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8" name="Google Shape;358;p41"/>
          <p:cNvCxnSpPr>
            <a:stCxn id="354" idx="6"/>
            <a:endCxn id="355" idx="2"/>
          </p:cNvCxnSpPr>
          <p:nvPr/>
        </p:nvCxnSpPr>
        <p:spPr>
          <a:xfrm>
            <a:off x="849800" y="1525475"/>
            <a:ext cx="183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41"/>
          <p:cNvCxnSpPr>
            <a:stCxn id="355" idx="6"/>
            <a:endCxn id="356" idx="2"/>
          </p:cNvCxnSpPr>
          <p:nvPr/>
        </p:nvCxnSpPr>
        <p:spPr>
          <a:xfrm>
            <a:off x="2818825" y="1525475"/>
            <a:ext cx="183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41"/>
          <p:cNvCxnSpPr>
            <a:stCxn id="356" idx="6"/>
            <a:endCxn id="357" idx="2"/>
          </p:cNvCxnSpPr>
          <p:nvPr/>
        </p:nvCxnSpPr>
        <p:spPr>
          <a:xfrm>
            <a:off x="4787850" y="1525475"/>
            <a:ext cx="183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1" name="Google Shape;361;p41"/>
          <p:cNvCxnSpPr>
            <a:stCxn id="357" idx="6"/>
          </p:cNvCxnSpPr>
          <p:nvPr/>
        </p:nvCxnSpPr>
        <p:spPr>
          <a:xfrm>
            <a:off x="6756875" y="1525475"/>
            <a:ext cx="1671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2" name="Google Shape;362;p41"/>
          <p:cNvSpPr/>
          <p:nvPr/>
        </p:nvSpPr>
        <p:spPr>
          <a:xfrm>
            <a:off x="715100" y="3206555"/>
            <a:ext cx="134700" cy="134700"/>
          </a:xfrm>
          <a:prstGeom prst="ellipse">
            <a:avLst/>
          </a:prstGeom>
          <a:solidFill>
            <a:schemeClr val="tx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1"/>
          <p:cNvSpPr/>
          <p:nvPr/>
        </p:nvSpPr>
        <p:spPr>
          <a:xfrm>
            <a:off x="2684125" y="3206555"/>
            <a:ext cx="134700" cy="134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1"/>
          <p:cNvSpPr/>
          <p:nvPr/>
        </p:nvSpPr>
        <p:spPr>
          <a:xfrm>
            <a:off x="4653150" y="3206555"/>
            <a:ext cx="134700" cy="134700"/>
          </a:xfrm>
          <a:prstGeom prst="ellipse">
            <a:avLst/>
          </a:prstGeom>
          <a:solidFill>
            <a:schemeClr val="tx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1"/>
          <p:cNvSpPr/>
          <p:nvPr/>
        </p:nvSpPr>
        <p:spPr>
          <a:xfrm>
            <a:off x="6622175" y="3206555"/>
            <a:ext cx="134700" cy="134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6" name="Google Shape;366;p41"/>
          <p:cNvCxnSpPr>
            <a:stCxn id="362" idx="6"/>
            <a:endCxn id="363" idx="2"/>
          </p:cNvCxnSpPr>
          <p:nvPr/>
        </p:nvCxnSpPr>
        <p:spPr>
          <a:xfrm>
            <a:off x="849800" y="3273905"/>
            <a:ext cx="183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7" name="Google Shape;367;p41"/>
          <p:cNvCxnSpPr>
            <a:stCxn id="363" idx="6"/>
            <a:endCxn id="364" idx="2"/>
          </p:cNvCxnSpPr>
          <p:nvPr/>
        </p:nvCxnSpPr>
        <p:spPr>
          <a:xfrm>
            <a:off x="2818825" y="3273905"/>
            <a:ext cx="183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8" name="Google Shape;368;p41"/>
          <p:cNvCxnSpPr>
            <a:stCxn id="364" idx="6"/>
            <a:endCxn id="365" idx="2"/>
          </p:cNvCxnSpPr>
          <p:nvPr/>
        </p:nvCxnSpPr>
        <p:spPr>
          <a:xfrm>
            <a:off x="4787850" y="3273905"/>
            <a:ext cx="183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9" name="Google Shape;369;p41"/>
          <p:cNvCxnSpPr>
            <a:stCxn id="365" idx="6"/>
          </p:cNvCxnSpPr>
          <p:nvPr/>
        </p:nvCxnSpPr>
        <p:spPr>
          <a:xfrm>
            <a:off x="6756875" y="3273905"/>
            <a:ext cx="1671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4EBFA3A6-20E6-4CB1-AB46-F573EF8D6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860" y="46474"/>
            <a:ext cx="1165539" cy="8244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22;p66">
            <a:extLst>
              <a:ext uri="{FF2B5EF4-FFF2-40B4-BE49-F238E27FC236}">
                <a16:creationId xmlns:a16="http://schemas.microsoft.com/office/drawing/2014/main" id="{B96E38A5-70A1-413B-9D5A-F23B462906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6894" y="548426"/>
            <a:ext cx="7310766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Founder’s Aspiration- Financial</a:t>
            </a:r>
          </a:p>
        </p:txBody>
      </p:sp>
      <p:sp>
        <p:nvSpPr>
          <p:cNvPr id="13" name="Google Shape;1023;p66">
            <a:extLst>
              <a:ext uri="{FF2B5EF4-FFF2-40B4-BE49-F238E27FC236}">
                <a16:creationId xmlns:a16="http://schemas.microsoft.com/office/drawing/2014/main" id="{037D403A-C348-45F0-998A-022FF8A307D0}"/>
              </a:ext>
            </a:extLst>
          </p:cNvPr>
          <p:cNvSpPr txBox="1">
            <a:spLocks/>
          </p:cNvSpPr>
          <p:nvPr/>
        </p:nvSpPr>
        <p:spPr>
          <a:xfrm rot="-458">
            <a:off x="2048020" y="1476166"/>
            <a:ext cx="4790127" cy="2666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  <a:latin typeface="Poppins Medium" panose="00000600000000000000" pitchFamily="2" charset="0"/>
                <a:ea typeface="Lato"/>
                <a:cs typeface="Poppins Medium" panose="00000600000000000000" pitchFamily="2" charset="0"/>
                <a:sym typeface="Poppins Light"/>
              </a:rPr>
              <a:t>The company aims to double its revenue from 26 Crores to 53 Crores this year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  <a:latin typeface="Poppins Medium" panose="00000600000000000000" pitchFamily="2" charset="0"/>
                <a:ea typeface="Lato"/>
                <a:cs typeface="Poppins Medium" panose="00000600000000000000" pitchFamily="2" charset="0"/>
                <a:sym typeface="Poppins Light"/>
              </a:rPr>
              <a:t>To secure 10-20 Crore deals within the next 3 years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  <a:latin typeface="Poppins Medium" panose="00000600000000000000" pitchFamily="2" charset="0"/>
                <a:ea typeface="Lato"/>
                <a:cs typeface="Poppins Medium" panose="00000600000000000000" pitchFamily="2" charset="0"/>
                <a:sym typeface="Poppins Light"/>
              </a:rPr>
              <a:t>Achieve 100 Crore in revenue in 3 years organically without big ticket deals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  <a:latin typeface="Poppins Medium" panose="00000600000000000000" pitchFamily="2" charset="0"/>
                <a:ea typeface="Lato"/>
                <a:cs typeface="Poppins Medium" panose="00000600000000000000" pitchFamily="2" charset="0"/>
                <a:sym typeface="Poppins Light"/>
              </a:rPr>
              <a:t>By March’24, have 2 new T&amp;M products. Innovate new versions of existing T&amp;M products, and emphasize on end to end in house manufacturing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  <a:latin typeface="Poppins Medium" panose="00000600000000000000" pitchFamily="2" charset="0"/>
                <a:ea typeface="Lato"/>
                <a:cs typeface="Poppins Medium" panose="00000600000000000000" pitchFamily="2" charset="0"/>
                <a:sym typeface="Poppins Light"/>
              </a:rPr>
              <a:t>Optimizing indirect cost and cash flow projections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200" dirty="0">
              <a:solidFill>
                <a:schemeClr val="tx1"/>
              </a:solidFill>
              <a:latin typeface="Poppins Medium" panose="00000600000000000000" pitchFamily="2" charset="0"/>
              <a:ea typeface="Lato"/>
              <a:cs typeface="Poppins Medium" panose="00000600000000000000" pitchFamily="2" charset="0"/>
              <a:sym typeface="Poppins Light"/>
            </a:endParaRP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200" dirty="0">
              <a:solidFill>
                <a:schemeClr val="tx1"/>
              </a:solidFill>
              <a:latin typeface="Poppins Medium" panose="00000600000000000000" pitchFamily="2" charset="0"/>
              <a:ea typeface="Lato"/>
              <a:cs typeface="Poppins Medium" panose="00000600000000000000" pitchFamily="2" charset="0"/>
              <a:sym typeface="Poppins Light"/>
            </a:endParaRP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200" dirty="0">
              <a:solidFill>
                <a:schemeClr val="tx1"/>
              </a:solidFill>
              <a:latin typeface="Poppins Medium" panose="00000600000000000000" pitchFamily="2" charset="0"/>
              <a:ea typeface="Lato"/>
              <a:cs typeface="Poppins Medium" panose="00000600000000000000" pitchFamily="2" charset="0"/>
              <a:sym typeface="Poppins Light"/>
            </a:endParaRP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200" dirty="0">
              <a:solidFill>
                <a:schemeClr val="tx1"/>
              </a:solidFill>
              <a:latin typeface="Poppins Medium" panose="00000600000000000000" pitchFamily="2" charset="0"/>
              <a:ea typeface="Lato"/>
              <a:cs typeface="Poppins Medium" panose="00000600000000000000" pitchFamily="2" charset="0"/>
              <a:sym typeface="Poppins Light"/>
            </a:endParaRPr>
          </a:p>
        </p:txBody>
      </p:sp>
      <p:cxnSp>
        <p:nvCxnSpPr>
          <p:cNvPr id="14" name="Google Shape;1024;p66">
            <a:extLst>
              <a:ext uri="{FF2B5EF4-FFF2-40B4-BE49-F238E27FC236}">
                <a16:creationId xmlns:a16="http://schemas.microsoft.com/office/drawing/2014/main" id="{AF935B32-74CA-4BEB-B662-F92466860D00}"/>
              </a:ext>
            </a:extLst>
          </p:cNvPr>
          <p:cNvCxnSpPr>
            <a:cxnSpLocks/>
            <a:stCxn id="18" idx="6"/>
            <a:endCxn id="13" idx="1"/>
          </p:cNvCxnSpPr>
          <p:nvPr/>
        </p:nvCxnSpPr>
        <p:spPr>
          <a:xfrm>
            <a:off x="1485089" y="1732504"/>
            <a:ext cx="562931" cy="1077304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1031;p66">
            <a:extLst>
              <a:ext uri="{FF2B5EF4-FFF2-40B4-BE49-F238E27FC236}">
                <a16:creationId xmlns:a16="http://schemas.microsoft.com/office/drawing/2014/main" id="{67BFB53E-6B77-46D3-800F-5BE1FA907D2A}"/>
              </a:ext>
            </a:extLst>
          </p:cNvPr>
          <p:cNvCxnSpPr>
            <a:cxnSpLocks/>
            <a:stCxn id="13" idx="1"/>
            <a:endCxn id="20" idx="6"/>
          </p:cNvCxnSpPr>
          <p:nvPr/>
        </p:nvCxnSpPr>
        <p:spPr>
          <a:xfrm rot="10800000" flipV="1">
            <a:off x="1485090" y="2809807"/>
            <a:ext cx="562931" cy="1153005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1032;p66">
            <a:extLst>
              <a:ext uri="{FF2B5EF4-FFF2-40B4-BE49-F238E27FC236}">
                <a16:creationId xmlns:a16="http://schemas.microsoft.com/office/drawing/2014/main" id="{FE014B8F-CFE5-42E8-812E-DB262723CA54}"/>
              </a:ext>
            </a:extLst>
          </p:cNvPr>
          <p:cNvCxnSpPr>
            <a:cxnSpLocks/>
            <a:stCxn id="13" idx="3"/>
            <a:endCxn id="19" idx="2"/>
          </p:cNvCxnSpPr>
          <p:nvPr/>
        </p:nvCxnSpPr>
        <p:spPr>
          <a:xfrm flipV="1">
            <a:off x="6838147" y="1732504"/>
            <a:ext cx="388145" cy="1076666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1033;p66">
            <a:extLst>
              <a:ext uri="{FF2B5EF4-FFF2-40B4-BE49-F238E27FC236}">
                <a16:creationId xmlns:a16="http://schemas.microsoft.com/office/drawing/2014/main" id="{31838818-2F0E-40A4-9DB7-46B56E709339}"/>
              </a:ext>
            </a:extLst>
          </p:cNvPr>
          <p:cNvCxnSpPr>
            <a:cxnSpLocks/>
            <a:stCxn id="13" idx="3"/>
            <a:endCxn id="21" idx="2"/>
          </p:cNvCxnSpPr>
          <p:nvPr/>
        </p:nvCxnSpPr>
        <p:spPr>
          <a:xfrm>
            <a:off x="6838147" y="2809170"/>
            <a:ext cx="388145" cy="1153643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034;p66">
            <a:extLst>
              <a:ext uri="{FF2B5EF4-FFF2-40B4-BE49-F238E27FC236}">
                <a16:creationId xmlns:a16="http://schemas.microsoft.com/office/drawing/2014/main" id="{4FFC079A-B5D1-4177-8128-0A28D0BEA002}"/>
              </a:ext>
            </a:extLst>
          </p:cNvPr>
          <p:cNvCxnSpPr>
            <a:cxnSpLocks/>
            <a:stCxn id="13" idx="1"/>
            <a:endCxn id="16" idx="6"/>
          </p:cNvCxnSpPr>
          <p:nvPr/>
        </p:nvCxnSpPr>
        <p:spPr>
          <a:xfrm flipH="1" flipV="1">
            <a:off x="1485089" y="2797555"/>
            <a:ext cx="562931" cy="12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035;p66">
            <a:extLst>
              <a:ext uri="{FF2B5EF4-FFF2-40B4-BE49-F238E27FC236}">
                <a16:creationId xmlns:a16="http://schemas.microsoft.com/office/drawing/2014/main" id="{7AD3D5DD-0814-4F14-8B05-11B90FAA43A4}"/>
              </a:ext>
            </a:extLst>
          </p:cNvPr>
          <p:cNvCxnSpPr>
            <a:cxnSpLocks/>
            <a:stCxn id="13" idx="3"/>
            <a:endCxn id="17" idx="2"/>
          </p:cNvCxnSpPr>
          <p:nvPr/>
        </p:nvCxnSpPr>
        <p:spPr>
          <a:xfrm flipV="1">
            <a:off x="6838147" y="2766682"/>
            <a:ext cx="388145" cy="4248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4" name="Picture 83">
            <a:extLst>
              <a:ext uri="{FF2B5EF4-FFF2-40B4-BE49-F238E27FC236}">
                <a16:creationId xmlns:a16="http://schemas.microsoft.com/office/drawing/2014/main" id="{509FC610-145D-4C5D-84F5-9CF3A8EE8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8230" y="46474"/>
            <a:ext cx="1165539" cy="824474"/>
          </a:xfrm>
          <a:prstGeom prst="rect">
            <a:avLst/>
          </a:prstGeom>
        </p:spPr>
      </p:pic>
      <p:sp>
        <p:nvSpPr>
          <p:cNvPr id="18" name="Google Shape;1025;p66">
            <a:extLst>
              <a:ext uri="{FF2B5EF4-FFF2-40B4-BE49-F238E27FC236}">
                <a16:creationId xmlns:a16="http://schemas.microsoft.com/office/drawing/2014/main" id="{82D2FB20-522F-4921-81D1-9320716387F6}"/>
              </a:ext>
            </a:extLst>
          </p:cNvPr>
          <p:cNvSpPr/>
          <p:nvPr/>
        </p:nvSpPr>
        <p:spPr>
          <a:xfrm>
            <a:off x="801089" y="1390504"/>
            <a:ext cx="684000" cy="684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24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DB21AE-64F6-427E-8EA7-05B85979D1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63089" y="1552504"/>
            <a:ext cx="360000" cy="36000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16" name="Google Shape;1026;p66">
            <a:extLst>
              <a:ext uri="{FF2B5EF4-FFF2-40B4-BE49-F238E27FC236}">
                <a16:creationId xmlns:a16="http://schemas.microsoft.com/office/drawing/2014/main" id="{0C19B3E9-B503-4649-A32E-B0E5FD3037BB}"/>
              </a:ext>
            </a:extLst>
          </p:cNvPr>
          <p:cNvSpPr/>
          <p:nvPr/>
        </p:nvSpPr>
        <p:spPr>
          <a:xfrm>
            <a:off x="801089" y="2455555"/>
            <a:ext cx="684000" cy="684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24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0E9294-2F66-48D7-9EAD-E539A7196CC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61560" y="2586682"/>
            <a:ext cx="360000" cy="36000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6AACEBD8-D770-4ACF-A3D0-49517739B8B2}"/>
              </a:ext>
            </a:extLst>
          </p:cNvPr>
          <p:cNvGrpSpPr/>
          <p:nvPr/>
        </p:nvGrpSpPr>
        <p:grpSpPr>
          <a:xfrm>
            <a:off x="801089" y="3620813"/>
            <a:ext cx="684000" cy="684000"/>
            <a:chOff x="1114239" y="3620813"/>
            <a:chExt cx="684000" cy="684000"/>
          </a:xfrm>
        </p:grpSpPr>
        <p:sp>
          <p:nvSpPr>
            <p:cNvPr id="20" name="Google Shape;1029;p66">
              <a:extLst>
                <a:ext uri="{FF2B5EF4-FFF2-40B4-BE49-F238E27FC236}">
                  <a16:creationId xmlns:a16="http://schemas.microsoft.com/office/drawing/2014/main" id="{9BC5BA4E-F84C-4C23-8840-85DA639D2166}"/>
                </a:ext>
              </a:extLst>
            </p:cNvPr>
            <p:cNvSpPr/>
            <p:nvPr/>
          </p:nvSpPr>
          <p:spPr>
            <a:xfrm>
              <a:off x="1114239" y="3620813"/>
              <a:ext cx="684000" cy="684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246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70BB1676-F669-4110-9B31-C06B7F6FD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274710" y="3782813"/>
              <a:ext cx="360000" cy="360000"/>
            </a:xfrm>
            <a:prstGeom prst="rect">
              <a:avLst/>
            </a:prstGeo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96867BA-DFC5-4B0B-A4DE-C8691F0FE936}"/>
              </a:ext>
            </a:extLst>
          </p:cNvPr>
          <p:cNvGrpSpPr/>
          <p:nvPr/>
        </p:nvGrpSpPr>
        <p:grpSpPr>
          <a:xfrm>
            <a:off x="7226292" y="1390504"/>
            <a:ext cx="684000" cy="684000"/>
            <a:chOff x="7064292" y="1752413"/>
            <a:chExt cx="684000" cy="684000"/>
          </a:xfrm>
        </p:grpSpPr>
        <p:sp>
          <p:nvSpPr>
            <p:cNvPr id="19" name="Google Shape;1028;p66">
              <a:extLst>
                <a:ext uri="{FF2B5EF4-FFF2-40B4-BE49-F238E27FC236}">
                  <a16:creationId xmlns:a16="http://schemas.microsoft.com/office/drawing/2014/main" id="{E49BE1A8-7AB3-4973-920C-C21970F80847}"/>
                </a:ext>
              </a:extLst>
            </p:cNvPr>
            <p:cNvSpPr/>
            <p:nvPr/>
          </p:nvSpPr>
          <p:spPr>
            <a:xfrm>
              <a:off x="7064292" y="1752413"/>
              <a:ext cx="684000" cy="684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246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B3C78117-9DCA-49C8-AF51-031BE74DFB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7226292" y="1894504"/>
              <a:ext cx="360000" cy="360000"/>
            </a:xfrm>
            <a:prstGeom prst="rect">
              <a:avLst/>
            </a:prstGeo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633F6F5-643D-4359-96D5-6FBC48A28D21}"/>
              </a:ext>
            </a:extLst>
          </p:cNvPr>
          <p:cNvGrpSpPr/>
          <p:nvPr/>
        </p:nvGrpSpPr>
        <p:grpSpPr>
          <a:xfrm>
            <a:off x="7226292" y="3620813"/>
            <a:ext cx="684000" cy="684000"/>
            <a:chOff x="7064292" y="3620813"/>
            <a:chExt cx="684000" cy="684000"/>
          </a:xfrm>
        </p:grpSpPr>
        <p:sp>
          <p:nvSpPr>
            <p:cNvPr id="21" name="Google Shape;1030;p66">
              <a:extLst>
                <a:ext uri="{FF2B5EF4-FFF2-40B4-BE49-F238E27FC236}">
                  <a16:creationId xmlns:a16="http://schemas.microsoft.com/office/drawing/2014/main" id="{6A8F3A4A-3BFE-43AE-937E-1639FDC2C146}"/>
                </a:ext>
              </a:extLst>
            </p:cNvPr>
            <p:cNvSpPr/>
            <p:nvPr/>
          </p:nvSpPr>
          <p:spPr>
            <a:xfrm>
              <a:off x="7064292" y="3620813"/>
              <a:ext cx="684000" cy="684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246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C7C74E54-BB5F-4DA4-8409-DA52B1B30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7226292" y="3782813"/>
              <a:ext cx="360000" cy="360000"/>
            </a:xfrm>
            <a:prstGeom prst="rect">
              <a:avLst/>
            </a:prstGeo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CCC4BB1-2DBE-4182-A12C-E90B6C493587}"/>
              </a:ext>
            </a:extLst>
          </p:cNvPr>
          <p:cNvGrpSpPr/>
          <p:nvPr/>
        </p:nvGrpSpPr>
        <p:grpSpPr>
          <a:xfrm>
            <a:off x="7226292" y="2424682"/>
            <a:ext cx="684000" cy="684000"/>
            <a:chOff x="7064292" y="2686613"/>
            <a:chExt cx="684000" cy="684000"/>
          </a:xfrm>
        </p:grpSpPr>
        <p:sp>
          <p:nvSpPr>
            <p:cNvPr id="17" name="Google Shape;1027;p66">
              <a:extLst>
                <a:ext uri="{FF2B5EF4-FFF2-40B4-BE49-F238E27FC236}">
                  <a16:creationId xmlns:a16="http://schemas.microsoft.com/office/drawing/2014/main" id="{3F56C978-BFEB-430C-967D-0407B77ABFD4}"/>
                </a:ext>
              </a:extLst>
            </p:cNvPr>
            <p:cNvSpPr/>
            <p:nvPr/>
          </p:nvSpPr>
          <p:spPr>
            <a:xfrm>
              <a:off x="7064292" y="2686613"/>
              <a:ext cx="684000" cy="684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246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6B775A9C-BE5B-427A-A741-B905F221B5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7226292" y="2848613"/>
              <a:ext cx="360000" cy="360000"/>
            </a:xfrm>
            <a:prstGeom prst="rect">
              <a:avLst/>
            </a:prstGeo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703256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22;p66">
            <a:extLst>
              <a:ext uri="{FF2B5EF4-FFF2-40B4-BE49-F238E27FC236}">
                <a16:creationId xmlns:a16="http://schemas.microsoft.com/office/drawing/2014/main" id="{B96E38A5-70A1-413B-9D5A-F23B462906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6894" y="548426"/>
            <a:ext cx="7310766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Founder’s Aspiration- Operational</a:t>
            </a:r>
          </a:p>
        </p:txBody>
      </p:sp>
      <p:sp>
        <p:nvSpPr>
          <p:cNvPr id="13" name="Google Shape;1023;p66">
            <a:extLst>
              <a:ext uri="{FF2B5EF4-FFF2-40B4-BE49-F238E27FC236}">
                <a16:creationId xmlns:a16="http://schemas.microsoft.com/office/drawing/2014/main" id="{037D403A-C348-45F0-998A-022FF8A307D0}"/>
              </a:ext>
            </a:extLst>
          </p:cNvPr>
          <p:cNvSpPr txBox="1">
            <a:spLocks/>
          </p:cNvSpPr>
          <p:nvPr/>
        </p:nvSpPr>
        <p:spPr>
          <a:xfrm rot="-458">
            <a:off x="2132459" y="1853483"/>
            <a:ext cx="4503600" cy="21560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  <a:latin typeface="Poppins Medium" panose="00000600000000000000" pitchFamily="2" charset="0"/>
                <a:ea typeface="Lato"/>
                <a:cs typeface="Poppins Medium" panose="00000600000000000000" pitchFamily="2" charset="0"/>
                <a:sym typeface="Poppins Light"/>
              </a:rPr>
              <a:t>Streamline internal process, systems and reporting framework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  <a:latin typeface="Poppins Medium" panose="00000600000000000000" pitchFamily="2" charset="0"/>
                <a:ea typeface="Lato"/>
                <a:cs typeface="Poppins Medium" panose="00000600000000000000" pitchFamily="2" charset="0"/>
                <a:sym typeface="Poppins Light"/>
              </a:rPr>
              <a:t>Forecasting demands and sales estimation with precision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  <a:latin typeface="Poppins Medium" panose="00000600000000000000" pitchFamily="2" charset="0"/>
                <a:ea typeface="Lato"/>
                <a:cs typeface="Poppins Medium" panose="00000600000000000000" pitchFamily="2" charset="0"/>
                <a:sym typeface="Poppins Light"/>
              </a:rPr>
              <a:t>Optimizing Lead time to deliver big orders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200" dirty="0">
                <a:solidFill>
                  <a:schemeClr val="tx1"/>
                </a:solidFill>
                <a:latin typeface="Poppins Medium" panose="00000600000000000000" pitchFamily="2" charset="0"/>
                <a:ea typeface="Lato"/>
                <a:cs typeface="Poppins Medium" panose="00000600000000000000" pitchFamily="2" charset="0"/>
                <a:sym typeface="Poppins Light"/>
              </a:rPr>
              <a:t>Robust Vendor management policies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  <a:latin typeface="Poppins Medium" panose="00000600000000000000" pitchFamily="2" charset="0"/>
                <a:ea typeface="Lato"/>
                <a:cs typeface="Poppins Medium" panose="00000600000000000000" pitchFamily="2" charset="0"/>
                <a:sym typeface="Lato"/>
              </a:rPr>
              <a:t>Resource mapping</a:t>
            </a:r>
            <a:endParaRPr lang="en-IN" sz="1200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cxnSp>
        <p:nvCxnSpPr>
          <p:cNvPr id="14" name="Google Shape;1024;p66">
            <a:extLst>
              <a:ext uri="{FF2B5EF4-FFF2-40B4-BE49-F238E27FC236}">
                <a16:creationId xmlns:a16="http://schemas.microsoft.com/office/drawing/2014/main" id="{AF935B32-74CA-4BEB-B662-F92466860D00}"/>
              </a:ext>
            </a:extLst>
          </p:cNvPr>
          <p:cNvCxnSpPr>
            <a:cxnSpLocks/>
            <a:stCxn id="18" idx="6"/>
            <a:endCxn id="13" idx="1"/>
          </p:cNvCxnSpPr>
          <p:nvPr/>
        </p:nvCxnSpPr>
        <p:spPr>
          <a:xfrm>
            <a:off x="1798239" y="2033183"/>
            <a:ext cx="334220" cy="898615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026;p66">
            <a:extLst>
              <a:ext uri="{FF2B5EF4-FFF2-40B4-BE49-F238E27FC236}">
                <a16:creationId xmlns:a16="http://schemas.microsoft.com/office/drawing/2014/main" id="{0C19B3E9-B503-4649-A32E-B0E5FD3037BB}"/>
              </a:ext>
            </a:extLst>
          </p:cNvPr>
          <p:cNvSpPr/>
          <p:nvPr/>
        </p:nvSpPr>
        <p:spPr>
          <a:xfrm>
            <a:off x="1114239" y="2655998"/>
            <a:ext cx="684000" cy="684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24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027;p66">
            <a:extLst>
              <a:ext uri="{FF2B5EF4-FFF2-40B4-BE49-F238E27FC236}">
                <a16:creationId xmlns:a16="http://schemas.microsoft.com/office/drawing/2014/main" id="{3F56C978-BFEB-430C-967D-0407B77ABFD4}"/>
              </a:ext>
            </a:extLst>
          </p:cNvPr>
          <p:cNvSpPr/>
          <p:nvPr/>
        </p:nvSpPr>
        <p:spPr>
          <a:xfrm>
            <a:off x="7064292" y="2686613"/>
            <a:ext cx="684000" cy="684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24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025;p66">
            <a:extLst>
              <a:ext uri="{FF2B5EF4-FFF2-40B4-BE49-F238E27FC236}">
                <a16:creationId xmlns:a16="http://schemas.microsoft.com/office/drawing/2014/main" id="{82D2FB20-522F-4921-81D1-9320716387F6}"/>
              </a:ext>
            </a:extLst>
          </p:cNvPr>
          <p:cNvSpPr/>
          <p:nvPr/>
        </p:nvSpPr>
        <p:spPr>
          <a:xfrm>
            <a:off x="1114239" y="1691183"/>
            <a:ext cx="684000" cy="684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24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028;p66">
            <a:extLst>
              <a:ext uri="{FF2B5EF4-FFF2-40B4-BE49-F238E27FC236}">
                <a16:creationId xmlns:a16="http://schemas.microsoft.com/office/drawing/2014/main" id="{E49BE1A8-7AB3-4973-920C-C21970F80847}"/>
              </a:ext>
            </a:extLst>
          </p:cNvPr>
          <p:cNvSpPr/>
          <p:nvPr/>
        </p:nvSpPr>
        <p:spPr>
          <a:xfrm>
            <a:off x="7064292" y="1752413"/>
            <a:ext cx="684000" cy="684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24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029;p66">
            <a:extLst>
              <a:ext uri="{FF2B5EF4-FFF2-40B4-BE49-F238E27FC236}">
                <a16:creationId xmlns:a16="http://schemas.microsoft.com/office/drawing/2014/main" id="{9BC5BA4E-F84C-4C23-8840-85DA639D2166}"/>
              </a:ext>
            </a:extLst>
          </p:cNvPr>
          <p:cNvSpPr/>
          <p:nvPr/>
        </p:nvSpPr>
        <p:spPr>
          <a:xfrm>
            <a:off x="1114239" y="3620813"/>
            <a:ext cx="684000" cy="684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24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030;p66">
            <a:extLst>
              <a:ext uri="{FF2B5EF4-FFF2-40B4-BE49-F238E27FC236}">
                <a16:creationId xmlns:a16="http://schemas.microsoft.com/office/drawing/2014/main" id="{6A8F3A4A-3BFE-43AE-937E-1639FDC2C146}"/>
              </a:ext>
            </a:extLst>
          </p:cNvPr>
          <p:cNvSpPr/>
          <p:nvPr/>
        </p:nvSpPr>
        <p:spPr>
          <a:xfrm>
            <a:off x="7064292" y="3620813"/>
            <a:ext cx="684000" cy="684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24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" name="Google Shape;1031;p66">
            <a:extLst>
              <a:ext uri="{FF2B5EF4-FFF2-40B4-BE49-F238E27FC236}">
                <a16:creationId xmlns:a16="http://schemas.microsoft.com/office/drawing/2014/main" id="{67BFB53E-6B77-46D3-800F-5BE1FA907D2A}"/>
              </a:ext>
            </a:extLst>
          </p:cNvPr>
          <p:cNvCxnSpPr>
            <a:cxnSpLocks/>
            <a:stCxn id="13" idx="1"/>
            <a:endCxn id="20" idx="6"/>
          </p:cNvCxnSpPr>
          <p:nvPr/>
        </p:nvCxnSpPr>
        <p:spPr>
          <a:xfrm rot="10800000" flipV="1">
            <a:off x="1798239" y="2931797"/>
            <a:ext cx="334220" cy="1031015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1032;p66">
            <a:extLst>
              <a:ext uri="{FF2B5EF4-FFF2-40B4-BE49-F238E27FC236}">
                <a16:creationId xmlns:a16="http://schemas.microsoft.com/office/drawing/2014/main" id="{FE014B8F-CFE5-42E8-812E-DB262723CA54}"/>
              </a:ext>
            </a:extLst>
          </p:cNvPr>
          <p:cNvCxnSpPr>
            <a:cxnSpLocks/>
            <a:stCxn id="13" idx="3"/>
            <a:endCxn id="19" idx="2"/>
          </p:cNvCxnSpPr>
          <p:nvPr/>
        </p:nvCxnSpPr>
        <p:spPr>
          <a:xfrm flipV="1">
            <a:off x="6636059" y="2094413"/>
            <a:ext cx="428233" cy="836785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1033;p66">
            <a:extLst>
              <a:ext uri="{FF2B5EF4-FFF2-40B4-BE49-F238E27FC236}">
                <a16:creationId xmlns:a16="http://schemas.microsoft.com/office/drawing/2014/main" id="{31838818-2F0E-40A4-9DB7-46B56E709339}"/>
              </a:ext>
            </a:extLst>
          </p:cNvPr>
          <p:cNvCxnSpPr>
            <a:cxnSpLocks/>
            <a:stCxn id="13" idx="3"/>
            <a:endCxn id="21" idx="2"/>
          </p:cNvCxnSpPr>
          <p:nvPr/>
        </p:nvCxnSpPr>
        <p:spPr>
          <a:xfrm>
            <a:off x="6636059" y="2931198"/>
            <a:ext cx="428233" cy="1031615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034;p66">
            <a:extLst>
              <a:ext uri="{FF2B5EF4-FFF2-40B4-BE49-F238E27FC236}">
                <a16:creationId xmlns:a16="http://schemas.microsoft.com/office/drawing/2014/main" id="{4FFC079A-B5D1-4177-8128-0A28D0BEA002}"/>
              </a:ext>
            </a:extLst>
          </p:cNvPr>
          <p:cNvCxnSpPr>
            <a:cxnSpLocks/>
            <a:stCxn id="13" idx="1"/>
            <a:endCxn id="16" idx="6"/>
          </p:cNvCxnSpPr>
          <p:nvPr/>
        </p:nvCxnSpPr>
        <p:spPr>
          <a:xfrm flipH="1">
            <a:off x="1798239" y="2931798"/>
            <a:ext cx="334220" cy="66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035;p66">
            <a:extLst>
              <a:ext uri="{FF2B5EF4-FFF2-40B4-BE49-F238E27FC236}">
                <a16:creationId xmlns:a16="http://schemas.microsoft.com/office/drawing/2014/main" id="{7AD3D5DD-0814-4F14-8B05-11B90FAA43A4}"/>
              </a:ext>
            </a:extLst>
          </p:cNvPr>
          <p:cNvCxnSpPr>
            <a:cxnSpLocks/>
            <a:stCxn id="13" idx="3"/>
            <a:endCxn id="17" idx="2"/>
          </p:cNvCxnSpPr>
          <p:nvPr/>
        </p:nvCxnSpPr>
        <p:spPr>
          <a:xfrm>
            <a:off x="6636059" y="2931198"/>
            <a:ext cx="428233" cy="9741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4" name="Picture 83">
            <a:extLst>
              <a:ext uri="{FF2B5EF4-FFF2-40B4-BE49-F238E27FC236}">
                <a16:creationId xmlns:a16="http://schemas.microsoft.com/office/drawing/2014/main" id="{509FC610-145D-4C5D-84F5-9CF3A8EE8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8230" y="46474"/>
            <a:ext cx="1165539" cy="8244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DB21AE-64F6-427E-8EA7-05B85979D1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239" y="1853183"/>
            <a:ext cx="360000" cy="36000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0E9294-2F66-48D7-9EAD-E539A7196C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4710" y="2787125"/>
            <a:ext cx="360000" cy="36000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70BB1676-F669-4110-9B31-C06B7F6FDF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4710" y="3782813"/>
            <a:ext cx="360000" cy="36000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B3C78117-9DCA-49C8-AF51-031BE74DFB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6292" y="1853183"/>
            <a:ext cx="360000" cy="36000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C7C74E54-BB5F-4DA4-8409-DA52B1B30A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26292" y="3782813"/>
            <a:ext cx="360000" cy="36000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6B775A9C-BE5B-427A-A741-B905F221B5E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26292" y="2848613"/>
            <a:ext cx="360000" cy="36000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67580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3BEB3DB-CB6E-4415-B15D-CA2DB01C730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9332" b="19332"/>
          <a:stretch/>
        </p:blipFill>
        <p:spPr>
          <a:xfrm>
            <a:off x="0" y="-1"/>
            <a:ext cx="9144000" cy="373901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B41C3F4-B27C-4B75-8700-B438B51FF09A}"/>
              </a:ext>
            </a:extLst>
          </p:cNvPr>
          <p:cNvSpPr/>
          <p:nvPr/>
        </p:nvSpPr>
        <p:spPr>
          <a:xfrm>
            <a:off x="0" y="0"/>
            <a:ext cx="9144000" cy="3739018"/>
          </a:xfrm>
          <a:prstGeom prst="rect">
            <a:avLst/>
          </a:prstGeom>
          <a:solidFill>
            <a:srgbClr val="394867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CC699318-5722-4298-8CBD-F0AD5411FA3A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think-cell Slide" r:id="rId6" imgW="383" imgH="384" progId="TCLayout.ActiveDocument.1">
                  <p:embed/>
                </p:oleObj>
              </mc:Choice>
              <mc:Fallback>
                <p:oleObj name="think-cell Slide" r:id="rId6" imgW="383" imgH="384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CC699318-5722-4298-8CBD-F0AD5411FA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6D358982-2E3B-4CCF-A2D2-DE01DB03147C}"/>
              </a:ext>
            </a:extLst>
          </p:cNvPr>
          <p:cNvSpPr txBox="1"/>
          <p:nvPr/>
        </p:nvSpPr>
        <p:spPr>
          <a:xfrm>
            <a:off x="1958676" y="4017970"/>
            <a:ext cx="585130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10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Function wise Diagnosis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EA74262-C3AA-4C7F-A720-7359751F231D}"/>
              </a:ext>
            </a:extLst>
          </p:cNvPr>
          <p:cNvGrpSpPr/>
          <p:nvPr/>
        </p:nvGrpSpPr>
        <p:grpSpPr>
          <a:xfrm>
            <a:off x="1106222" y="3970969"/>
            <a:ext cx="648001" cy="648000"/>
            <a:chOff x="97877" y="3442678"/>
            <a:chExt cx="648001" cy="648000"/>
          </a:xfrm>
        </p:grpSpPr>
        <p:sp>
          <p:nvSpPr>
            <p:cNvPr id="11" name="Oval 69">
              <a:extLst>
                <a:ext uri="{FF2B5EF4-FFF2-40B4-BE49-F238E27FC236}">
                  <a16:creationId xmlns:a16="http://schemas.microsoft.com/office/drawing/2014/main" id="{21C65F56-9E33-4636-B011-2FBE1C19FA2D}"/>
                </a:ext>
              </a:extLst>
            </p:cNvPr>
            <p:cNvSpPr/>
            <p:nvPr/>
          </p:nvSpPr>
          <p:spPr>
            <a:xfrm>
              <a:off x="97877" y="3442678"/>
              <a:ext cx="648001" cy="648000"/>
            </a:xfrm>
            <a:prstGeom prst="ellipse">
              <a:avLst/>
            </a:prstGeom>
            <a:solidFill>
              <a:srgbClr val="2683C6">
                <a:lumMod val="20000"/>
                <a:lumOff val="80000"/>
              </a:srgbClr>
            </a:solidFill>
            <a:ln w="12700" cap="flat">
              <a:noFill/>
              <a:miter lim="400000"/>
            </a:ln>
            <a:effectLst>
              <a:outerShdw blurRad="88900" dist="38100" dir="2700000" rotWithShape="0">
                <a:srgbClr val="000000">
                  <a:alpha val="2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400">
                  <a:solidFill>
                    <a:srgbClr val="FFFFFF"/>
                  </a:solidFill>
                </a:defRPr>
              </a:pP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" panose="02000503020000020003" pitchFamily="2" charset="0"/>
                <a:ea typeface="+mn-ea"/>
                <a:cs typeface="+mn-cs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3C0835A-B955-4E58-99FB-81A783A5A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5512" y="3592936"/>
              <a:ext cx="360000" cy="360000"/>
            </a:xfrm>
            <a:prstGeom prst="rect">
              <a:avLst/>
            </a:prstGeom>
          </p:spPr>
        </p:pic>
      </p:grpSp>
      <p:cxnSp>
        <p:nvCxnSpPr>
          <p:cNvPr id="13" name="Google Shape;90;p17">
            <a:extLst>
              <a:ext uri="{FF2B5EF4-FFF2-40B4-BE49-F238E27FC236}">
                <a16:creationId xmlns:a16="http://schemas.microsoft.com/office/drawing/2014/main" id="{3668F8E0-42DB-42DF-B3C0-A12E2C56EA2E}"/>
              </a:ext>
            </a:extLst>
          </p:cNvPr>
          <p:cNvCxnSpPr>
            <a:cxnSpLocks/>
          </p:cNvCxnSpPr>
          <p:nvPr/>
        </p:nvCxnSpPr>
        <p:spPr>
          <a:xfrm flipH="1">
            <a:off x="152400" y="4972573"/>
            <a:ext cx="8833338" cy="0"/>
          </a:xfrm>
          <a:prstGeom prst="straightConnector1">
            <a:avLst/>
          </a:prstGeom>
          <a:noFill/>
          <a:ln w="44450" cap="flat" cmpd="thickThin">
            <a:solidFill>
              <a:schemeClr val="tx1">
                <a:lumMod val="90000"/>
                <a:lumOff val="1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277268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Financial Management for Small Businesses Consulting by Slidesgo">
  <a:themeElements>
    <a:clrScheme name="Simple Light">
      <a:dk1>
        <a:srgbClr val="212A3E"/>
      </a:dk1>
      <a:lt1>
        <a:srgbClr val="E5E9E9"/>
      </a:lt1>
      <a:dk2>
        <a:srgbClr val="394867"/>
      </a:dk2>
      <a:lt2>
        <a:srgbClr val="D6DBDB"/>
      </a:lt2>
      <a:accent1>
        <a:srgbClr val="4D5D7F"/>
      </a:accent1>
      <a:accent2>
        <a:srgbClr val="7383A4"/>
      </a:accent2>
      <a:accent3>
        <a:srgbClr val="A3B2D2"/>
      </a:accent3>
      <a:accent4>
        <a:srgbClr val="FFFFFF"/>
      </a:accent4>
      <a:accent5>
        <a:srgbClr val="FFFFFF"/>
      </a:accent5>
      <a:accent6>
        <a:srgbClr val="FFFFFF"/>
      </a:accent6>
      <a:hlink>
        <a:srgbClr val="39486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2499</TotalTime>
  <Words>2859</Words>
  <Application>Microsoft Office PowerPoint</Application>
  <PresentationFormat>On-screen Show (16:9)</PresentationFormat>
  <Paragraphs>334</Paragraphs>
  <Slides>32</Slides>
  <Notes>28</Notes>
  <HiddenSlides>0</HiddenSlides>
  <MMClips>0</MMClips>
  <ScaleCrop>false</ScaleCrop>
  <HeadingPairs>
    <vt:vector size="8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9" baseType="lpstr">
      <vt:lpstr>Avenir</vt:lpstr>
      <vt:lpstr>Courier New</vt:lpstr>
      <vt:lpstr>Poppins ExtraLight</vt:lpstr>
      <vt:lpstr>Proxima Nova</vt:lpstr>
      <vt:lpstr>Poppins</vt:lpstr>
      <vt:lpstr>Century Gothic</vt:lpstr>
      <vt:lpstr>Arial</vt:lpstr>
      <vt:lpstr>Open Sans</vt:lpstr>
      <vt:lpstr>Poppins Light</vt:lpstr>
      <vt:lpstr>Tenorite</vt:lpstr>
      <vt:lpstr>Wingdings 3</vt:lpstr>
      <vt:lpstr>Poppins Medium</vt:lpstr>
      <vt:lpstr>Poppins SemiBold</vt:lpstr>
      <vt:lpstr>Lato</vt:lpstr>
      <vt:lpstr>Financial Management for Small Businesses Consulting by Slidesgo</vt:lpstr>
      <vt:lpstr>Slidesgo Final Pages</vt:lpstr>
      <vt:lpstr>think-cell Slide</vt:lpstr>
      <vt:lpstr>Diagnostics Analysis</vt:lpstr>
      <vt:lpstr>Diagnostic Approach</vt:lpstr>
      <vt:lpstr>PowerPoint Presentation</vt:lpstr>
      <vt:lpstr>The need for diagnosis?</vt:lpstr>
      <vt:lpstr>Executive Summary</vt:lpstr>
      <vt:lpstr>Executive Summary</vt:lpstr>
      <vt:lpstr>Founder’s Aspiration- Financial</vt:lpstr>
      <vt:lpstr>Founder’s Aspiration- Operational</vt:lpstr>
      <vt:lpstr>PowerPoint Presentation</vt:lpstr>
      <vt:lpstr>Diagnosis</vt:lpstr>
      <vt:lpstr>Diagnosis</vt:lpstr>
      <vt:lpstr>Diagnosis</vt:lpstr>
      <vt:lpstr>Diagnosis</vt:lpstr>
      <vt:lpstr>Diagnosis</vt:lpstr>
      <vt:lpstr>Diagnosis</vt:lpstr>
      <vt:lpstr>Diagnosis</vt:lpstr>
      <vt:lpstr>Diagnosis</vt:lpstr>
      <vt:lpstr>Proposed Intervention : Phased Approach</vt:lpstr>
      <vt:lpstr>Phase 1</vt:lpstr>
      <vt:lpstr>Phase 2</vt:lpstr>
      <vt:lpstr>Phase 3</vt:lpstr>
      <vt:lpstr>Phase 4</vt:lpstr>
      <vt:lpstr>Phase 5</vt:lpstr>
      <vt:lpstr>Phase 6</vt:lpstr>
      <vt:lpstr>Phase 7</vt:lpstr>
      <vt:lpstr>Phase 8</vt:lpstr>
      <vt:lpstr>Proposed Intervention: Engagement Model</vt:lpstr>
      <vt:lpstr>Our Established Practice</vt:lpstr>
      <vt:lpstr>Proposed  Intervention : Process</vt:lpstr>
      <vt:lpstr>What we Promise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Financial Management for Small Businesses Consulting</dc:title>
  <dc:creator>Balu</dc:creator>
  <cp:lastModifiedBy>Balasubramanyan</cp:lastModifiedBy>
  <cp:revision>258</cp:revision>
  <dcterms:modified xsi:type="dcterms:W3CDTF">2023-11-07T09:47:50Z</dcterms:modified>
</cp:coreProperties>
</file>